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9" r:id="rId4"/>
    <p:sldId id="270" r:id="rId5"/>
    <p:sldId id="271" r:id="rId6"/>
    <p:sldId id="272" r:id="rId7"/>
    <p:sldId id="273" r:id="rId8"/>
    <p:sldId id="274" r:id="rId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17" name="16 Marcador de pie de página"/>
          <p:cNvSpPr>
            <a:spLocks noGrp="1"/>
          </p:cNvSpPr>
          <p:nvPr>
            <p:ph type="ftr" sz="quarter" idx="11"/>
          </p:nvPr>
        </p:nvSpPr>
        <p:spPr/>
        <p:txBody>
          <a:bodyPr/>
          <a:lstStyle/>
          <a:p>
            <a:endParaRPr lang="es-ES_tradnl"/>
          </a:p>
        </p:txBody>
      </p:sp>
      <p:sp>
        <p:nvSpPr>
          <p:cNvPr id="29" name="28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a:xfrm>
            <a:off x="7924800" y="6416675"/>
            <a:ext cx="762000" cy="365125"/>
          </a:xfrm>
        </p:spPr>
        <p:txBody>
          <a:bodyPr/>
          <a:lstStyle/>
          <a:p>
            <a:fld id="{8160D848-FE70-4069-B40F-C71465353FFC}"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61A2C8E-27FA-4E4A-BE3A-7A3BC48B9811}" type="datetimeFigureOut">
              <a:rPr lang="es-ES_tradnl" smtClean="0"/>
              <a:pPr/>
              <a:t>29/04/2011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160D848-FE70-4069-B40F-C71465353FFC}" type="slidenum">
              <a:rPr lang="es-ES_tradnl" smtClean="0"/>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1A2C8E-27FA-4E4A-BE3A-7A3BC48B9811}" type="datetimeFigureOut">
              <a:rPr lang="es-ES_tradnl" smtClean="0"/>
              <a:pPr/>
              <a:t>29/04/2011</a:t>
            </a:fld>
            <a:endParaRPr lang="es-ES_tradnl"/>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_tradnl"/>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60D848-FE70-4069-B40F-C71465353FFC}" type="slidenum">
              <a:rPr lang="es-ES_tradnl" smtClean="0"/>
              <a:pPr/>
              <a:t>‹Nº›</a:t>
            </a:fld>
            <a:endParaRPr lang="es-ES_trad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rena.edu.ve/SegundaEtapa/deporte/lavelocidad.html" TargetMode="External"/><Relationship Id="rId2" Type="http://schemas.openxmlformats.org/officeDocument/2006/relationships/hyperlink" Target="http://www.rena.edu.ve/SegundaEtapa/deporte/carrerar.html" TargetMode="External"/><Relationship Id="rId1" Type="http://schemas.openxmlformats.org/officeDocument/2006/relationships/slideLayout" Target="../slideLayouts/slideLayout3.xml"/><Relationship Id="rId4" Type="http://schemas.openxmlformats.org/officeDocument/2006/relationships/hyperlink" Target="http://www.rena.edu.ve/SegundaEtapa/deporte/laflexibilidad.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8.xml"/><Relationship Id="rId5" Type="http://schemas.openxmlformats.org/officeDocument/2006/relationships/image" Target="../media/image5.gif"/><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4.gif"/><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gif"/><Relationship Id="rId1" Type="http://schemas.openxmlformats.org/officeDocument/2006/relationships/slideLayout" Target="../slideLayouts/slideLayout8.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 Id="rId9" Type="http://schemas.openxmlformats.org/officeDocument/2006/relationships/image" Target="../media/image15.gif"/></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www.rena.edu.ve/primeraetapa/Ciencias/musculos.html" TargetMode="External"/><Relationship Id="rId1" Type="http://schemas.openxmlformats.org/officeDocument/2006/relationships/slideLayout" Target="../slideLayouts/slideLayout8.xml"/><Relationship Id="rId5" Type="http://schemas.openxmlformats.org/officeDocument/2006/relationships/image" Target="../media/image18.gif"/><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2844" y="428604"/>
            <a:ext cx="4786346" cy="1357322"/>
          </a:xfrm>
        </p:spPr>
        <p:txBody>
          <a:bodyPr/>
          <a:lstStyle/>
          <a:p>
            <a:r>
              <a:rPr lang="es-ES_tradnl" sz="4400" dirty="0" smtClean="0"/>
              <a:t>Ejercicio y estado físico</a:t>
            </a:r>
            <a:endParaRPr lang="es-ES_tradnl" sz="4400" dirty="0"/>
          </a:p>
        </p:txBody>
      </p:sp>
      <p:sp>
        <p:nvSpPr>
          <p:cNvPr id="4" name="3 Marcador de texto"/>
          <p:cNvSpPr>
            <a:spLocks noGrp="1"/>
          </p:cNvSpPr>
          <p:nvPr>
            <p:ph type="body" idx="1"/>
          </p:nvPr>
        </p:nvSpPr>
        <p:spPr>
          <a:xfrm>
            <a:off x="214282" y="2143116"/>
            <a:ext cx="8472518" cy="4214842"/>
          </a:xfrm>
        </p:spPr>
        <p:txBody>
          <a:bodyPr/>
          <a:lstStyle/>
          <a:p>
            <a:r>
              <a:rPr lang="es-ES_tradnl" dirty="0" smtClean="0"/>
              <a:t>El ejercicio habitual  es un parte importante del cuidado de la salud. El ejercicio puede ayudarlo a tener un peso saludable. puede evitar diabetes y algunos tipos de cáncer y problemas cardiacos.</a:t>
            </a:r>
          </a:p>
          <a:p>
            <a:r>
              <a:rPr lang="es-ES_tradnl" dirty="0" smtClean="0"/>
              <a:t>La mayoría de los adultos necesita por lo menos 30 minutos de actividad física moderada por lo menos cinco días a la semana. Los ejemplos incluyen caminatas enérgicas, cortar el césped, bailar, nadar como actividad recreativa o andar en bicicleta. Estirarse y levantar pesas también fortalecen el cuerpo y mejoran su condición física.</a:t>
            </a: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5572164" cy="1571636"/>
          </a:xfrm>
        </p:spPr>
        <p:txBody>
          <a:bodyPr/>
          <a:lstStyle/>
          <a:p>
            <a:r>
              <a:rPr lang="es-ES_tradnl" sz="3200" dirty="0" smtClean="0"/>
              <a:t>Ejercicio= Un hábito saludable para comenzar y continuar</a:t>
            </a:r>
            <a:endParaRPr lang="es-ES_tradnl" sz="3200" dirty="0"/>
          </a:p>
        </p:txBody>
      </p:sp>
      <p:sp>
        <p:nvSpPr>
          <p:cNvPr id="3" name="2 Marcador de texto"/>
          <p:cNvSpPr>
            <a:spLocks noGrp="1"/>
          </p:cNvSpPr>
          <p:nvPr>
            <p:ph type="body" idx="1"/>
          </p:nvPr>
        </p:nvSpPr>
        <p:spPr>
          <a:xfrm>
            <a:off x="357158" y="2000240"/>
            <a:ext cx="8643998" cy="4714908"/>
          </a:xfrm>
        </p:spPr>
        <p:txBody>
          <a:bodyPr>
            <a:normAutofit/>
          </a:bodyPr>
          <a:lstStyle/>
          <a:p>
            <a:r>
              <a:rPr lang="es-ES_tradnl" b="1" dirty="0" smtClean="0"/>
              <a:t>¿Qué tanto ejercicio necesito?</a:t>
            </a:r>
          </a:p>
          <a:p>
            <a:r>
              <a:rPr lang="es-ES_tradnl" dirty="0" smtClean="0"/>
              <a:t>Hable con su médico acerca de cuánto ejercicio es adecuado para usted. Una buena meta para mucha gente es trabajar hasta alcanzar 4 a 6 veces a la semana durante 30 a 60 minutos cada vez.</a:t>
            </a:r>
          </a:p>
          <a:p>
            <a:endParaRPr lang="es-ES_tradnl" b="1" dirty="0" smtClean="0"/>
          </a:p>
          <a:p>
            <a:r>
              <a:rPr lang="es-ES_tradnl" b="1" dirty="0" smtClean="0"/>
              <a:t>Los beneficios de hacer ejercicio regularmente</a:t>
            </a:r>
          </a:p>
          <a:p>
            <a:r>
              <a:rPr lang="es-ES_tradnl" dirty="0" smtClean="0"/>
              <a:t>-Disminuye su riesgo de: tener una enfermedad del corazón, presión alta, osteoporosis, diabetes y obesidad.</a:t>
            </a:r>
          </a:p>
          <a:p>
            <a:pPr lvl="0"/>
            <a:r>
              <a:rPr lang="es-ES_tradnl" dirty="0" smtClean="0"/>
              <a:t>-Reduce algunos de los efectos del envejecimiento.</a:t>
            </a:r>
          </a:p>
          <a:p>
            <a:r>
              <a:rPr lang="es-ES_tradnl" dirty="0" smtClean="0"/>
              <a:t>-Le ayuda a dormir mejor.</a:t>
            </a:r>
          </a:p>
          <a:p>
            <a:r>
              <a:rPr lang="es-ES_tradnl" dirty="0" smtClean="0"/>
              <a:t>-Ayuda a aliviar el estrés y la ansiedad.</a:t>
            </a:r>
          </a:p>
          <a:p>
            <a:r>
              <a:rPr lang="es-ES_tradnl" dirty="0" smtClean="0"/>
              <a:t>-Contribuye a su bienestar mental y ayuda a tratar la depresión.</a:t>
            </a:r>
          </a:p>
          <a:p>
            <a:pPr lvl="0"/>
            <a:endParaRPr lang="es-ES_tradnl" sz="1800" dirty="0" smtClean="0"/>
          </a:p>
          <a:p>
            <a:endParaRPr lang="es-ES_tradnl" sz="1800" dirty="0" smtClean="0"/>
          </a:p>
          <a:p>
            <a:endParaRPr lang="es-ES_tradnl"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57158" y="214290"/>
            <a:ext cx="4429156" cy="1571636"/>
          </a:xfrm>
        </p:spPr>
        <p:txBody>
          <a:bodyPr/>
          <a:lstStyle/>
          <a:p>
            <a:r>
              <a:rPr lang="es-ES_tradnl" sz="4400" dirty="0" smtClean="0"/>
              <a:t>Las cualidades físicas</a:t>
            </a:r>
            <a:endParaRPr lang="es-ES_tradnl" sz="4400" dirty="0"/>
          </a:p>
        </p:txBody>
      </p:sp>
      <p:sp>
        <p:nvSpPr>
          <p:cNvPr id="5" name="4 Marcador de texto"/>
          <p:cNvSpPr>
            <a:spLocks noGrp="1"/>
          </p:cNvSpPr>
          <p:nvPr>
            <p:ph type="body" idx="1"/>
          </p:nvPr>
        </p:nvSpPr>
        <p:spPr>
          <a:xfrm>
            <a:off x="500034" y="2000240"/>
            <a:ext cx="8501122" cy="4572032"/>
          </a:xfrm>
        </p:spPr>
        <p:txBody>
          <a:bodyPr/>
          <a:lstStyle/>
          <a:p>
            <a:r>
              <a:rPr lang="es-ES_tradnl" sz="1800" dirty="0" smtClean="0"/>
              <a:t>Se denomina Cualidades Físicas al conjunto de aspectos o características naturales o adquiridas que determinan las condiciones físicas de un individuo y que pueden  desarrollarse  y mejorarse a través de los  trabajos de entrenamiento</a:t>
            </a:r>
          </a:p>
          <a:p>
            <a:endParaRPr lang="es-ES_tradnl" sz="1800" dirty="0" smtClean="0"/>
          </a:p>
          <a:p>
            <a:r>
              <a:rPr lang="es-ES_tradnl" sz="1800" dirty="0" smtClean="0"/>
              <a:t>Todo individuo posee de manera natural  una serie de cualidades  o valencia físicas, como lo son la fuerza, </a:t>
            </a:r>
            <a:r>
              <a:rPr lang="es-ES_tradnl" sz="1800" dirty="0" smtClean="0">
                <a:hlinkClick r:id="rId2"/>
              </a:rPr>
              <a:t>resistencia</a:t>
            </a:r>
            <a:r>
              <a:rPr lang="es-ES_tradnl" sz="1800" dirty="0" smtClean="0"/>
              <a:t>, </a:t>
            </a:r>
            <a:r>
              <a:rPr lang="es-ES_tradnl" sz="1800" dirty="0" smtClean="0">
                <a:hlinkClick r:id="rId3"/>
              </a:rPr>
              <a:t>velocidad</a:t>
            </a:r>
            <a:r>
              <a:rPr lang="es-ES_tradnl" sz="1800" dirty="0" smtClean="0"/>
              <a:t>, </a:t>
            </a:r>
            <a:r>
              <a:rPr lang="es-ES_tradnl" sz="1800" dirty="0" smtClean="0">
                <a:hlinkClick r:id="rId4"/>
              </a:rPr>
              <a:t>flexibilidad</a:t>
            </a:r>
            <a:r>
              <a:rPr lang="es-ES_tradnl" sz="1800" dirty="0" smtClean="0"/>
              <a:t>, potencia, coordinación  y equilibrio. De todas las valencias físicas mencionadas, sólo cuatro son básicas para la preparación física de un individuo, éstas son:</a:t>
            </a:r>
          </a:p>
          <a:p>
            <a:pPr lvl="0"/>
            <a:r>
              <a:rPr lang="es-ES_tradnl" sz="1800" dirty="0" smtClean="0"/>
              <a:t>-La fuerza</a:t>
            </a:r>
          </a:p>
          <a:p>
            <a:pPr lvl="0"/>
            <a:r>
              <a:rPr lang="es-ES_tradnl" sz="1800" dirty="0" smtClean="0"/>
              <a:t>-La resistencia</a:t>
            </a:r>
          </a:p>
          <a:p>
            <a:pPr lvl="0"/>
            <a:r>
              <a:rPr lang="es-ES_tradnl" sz="1800" dirty="0" smtClean="0"/>
              <a:t>-Velocidad</a:t>
            </a:r>
          </a:p>
          <a:p>
            <a:pPr lvl="0"/>
            <a:r>
              <a:rPr lang="es-ES_tradnl" sz="1800" dirty="0" smtClean="0"/>
              <a:t>-Flexibilidad</a:t>
            </a:r>
          </a:p>
          <a:p>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3050"/>
            <a:ext cx="3008313" cy="441306"/>
          </a:xfrm>
        </p:spPr>
        <p:txBody>
          <a:bodyPr/>
          <a:lstStyle/>
          <a:p>
            <a:r>
              <a:rPr lang="es-ES_tradnl" dirty="0" smtClean="0"/>
              <a:t>La resistencia</a:t>
            </a:r>
            <a:endParaRPr lang="es-ES_tradnl" dirty="0"/>
          </a:p>
        </p:txBody>
      </p:sp>
      <p:sp>
        <p:nvSpPr>
          <p:cNvPr id="6" name="5 Marcador de texto"/>
          <p:cNvSpPr>
            <a:spLocks noGrp="1"/>
          </p:cNvSpPr>
          <p:nvPr>
            <p:ph type="body" idx="2"/>
          </p:nvPr>
        </p:nvSpPr>
        <p:spPr>
          <a:xfrm>
            <a:off x="457200" y="785794"/>
            <a:ext cx="3829048" cy="5929354"/>
          </a:xfrm>
        </p:spPr>
        <p:txBody>
          <a:bodyPr/>
          <a:lstStyle/>
          <a:p>
            <a:r>
              <a:rPr lang="es-ES_tradnl" dirty="0" smtClean="0"/>
              <a:t>La resistencia es la capacidad que tiene el individuo para mantener el mayor tiempo posible un esfuerzo eficaz, con el máximo aprovechamiento  del oxígeno requerido. </a:t>
            </a:r>
          </a:p>
          <a:p>
            <a:endParaRPr lang="es-ES_tradnl" dirty="0" smtClean="0"/>
          </a:p>
          <a:p>
            <a:r>
              <a:rPr lang="es-ES_tradnl" b="1" dirty="0" smtClean="0"/>
              <a:t>Resistencia anaeróbica o muscular: </a:t>
            </a:r>
            <a:r>
              <a:rPr lang="es-ES_tradnl" dirty="0" smtClean="0"/>
              <a:t>Es la cualidad que permite un esfuerzo muscular lo más prolongado posible en condiciones anaeróbicas. Estas condiciones son importantes donde la intensidad del esfuerzo es muy elevada, un ejemplo es el levantamiento de pesas.</a:t>
            </a:r>
          </a:p>
          <a:p>
            <a:endParaRPr lang="es-ES_tradnl" dirty="0" smtClean="0"/>
          </a:p>
          <a:p>
            <a:r>
              <a:rPr lang="es-ES_tradnl" b="1" dirty="0" smtClean="0"/>
              <a:t>Resistencia aeróbica u orgánica: </a:t>
            </a:r>
            <a:r>
              <a:rPr lang="es-ES_tradnl" dirty="0" smtClean="0"/>
              <a:t>Es la cualidad que permite un esfuerzo muscular u orgánico lo más prolongado posible, en condiciones de equilibrio entre el oxígeno que contiene el aire inspirado y el oxígeno que requiere el organismo como consecuencia de la actividad física que se realiza, por ejemplo, carrera de maratón.</a:t>
            </a:r>
          </a:p>
          <a:p>
            <a:endParaRPr lang="es-ES_tradnl" dirty="0" smtClean="0"/>
          </a:p>
          <a:p>
            <a:endParaRPr lang="es-ES_tradnl" dirty="0"/>
          </a:p>
        </p:txBody>
      </p:sp>
      <p:pic>
        <p:nvPicPr>
          <p:cNvPr id="7" name="6 Marcador de contenido" descr="http://www.rena.edu.ve/SegundaEtapa/deporte/IMAGENES/valenciasf1.gif"/>
          <p:cNvPicPr>
            <a:picLocks noGrp="1"/>
          </p:cNvPicPr>
          <p:nvPr>
            <p:ph sz="half" idx="1"/>
          </p:nvPr>
        </p:nvPicPr>
        <p:blipFill>
          <a:blip r:embed="rId2" cstate="print"/>
          <a:srcRect/>
          <a:stretch>
            <a:fillRect/>
          </a:stretch>
        </p:blipFill>
        <p:spPr bwMode="auto">
          <a:xfrm>
            <a:off x="6715140" y="928670"/>
            <a:ext cx="1971675" cy="785818"/>
          </a:xfrm>
          <a:prstGeom prst="rect">
            <a:avLst/>
          </a:prstGeom>
          <a:noFill/>
          <a:ln w="9525">
            <a:noFill/>
            <a:miter lim="800000"/>
            <a:headEnd/>
            <a:tailEnd/>
          </a:ln>
        </p:spPr>
      </p:pic>
      <p:pic>
        <p:nvPicPr>
          <p:cNvPr id="8" name="7 Imagen" descr="http://www.rena.edu.ve/SegundaEtapa/deporte/IMAGENES/lafuerza1.gif"/>
          <p:cNvPicPr/>
          <p:nvPr/>
        </p:nvPicPr>
        <p:blipFill>
          <a:blip r:embed="rId3" cstate="print"/>
          <a:srcRect/>
          <a:stretch>
            <a:fillRect/>
          </a:stretch>
        </p:blipFill>
        <p:spPr bwMode="auto">
          <a:xfrm>
            <a:off x="4572000" y="857232"/>
            <a:ext cx="1785950" cy="1085849"/>
          </a:xfrm>
          <a:prstGeom prst="rect">
            <a:avLst/>
          </a:prstGeom>
          <a:noFill/>
          <a:ln w="9525">
            <a:noFill/>
            <a:miter lim="800000"/>
            <a:headEnd/>
            <a:tailEnd/>
          </a:ln>
        </p:spPr>
      </p:pic>
      <p:pic>
        <p:nvPicPr>
          <p:cNvPr id="9" name="8 Imagen" descr="http://www.rena.edu.ve/SegundaEtapa/deporte/IMAGENES/laresistencia1.gif"/>
          <p:cNvPicPr/>
          <p:nvPr/>
        </p:nvPicPr>
        <p:blipFill>
          <a:blip r:embed="rId4" cstate="print"/>
          <a:srcRect/>
          <a:stretch>
            <a:fillRect/>
          </a:stretch>
        </p:blipFill>
        <p:spPr bwMode="auto">
          <a:xfrm>
            <a:off x="4714876" y="2143116"/>
            <a:ext cx="1000132" cy="1714512"/>
          </a:xfrm>
          <a:prstGeom prst="rect">
            <a:avLst/>
          </a:prstGeom>
          <a:noFill/>
          <a:ln w="9525">
            <a:noFill/>
            <a:miter lim="800000"/>
            <a:headEnd/>
            <a:tailEnd/>
          </a:ln>
        </p:spPr>
      </p:pic>
      <p:pic>
        <p:nvPicPr>
          <p:cNvPr id="10" name="9 Imagen" descr="http://www.rena.edu.ve/SegundaEtapa/deporte/IMAGENES/laresistencia2.gif"/>
          <p:cNvPicPr/>
          <p:nvPr/>
        </p:nvPicPr>
        <p:blipFill>
          <a:blip r:embed="rId5" cstate="print"/>
          <a:srcRect/>
          <a:stretch>
            <a:fillRect/>
          </a:stretch>
        </p:blipFill>
        <p:spPr bwMode="auto">
          <a:xfrm>
            <a:off x="4929190" y="4000504"/>
            <a:ext cx="981075" cy="19335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1543032" cy="584182"/>
          </a:xfrm>
        </p:spPr>
        <p:txBody>
          <a:bodyPr/>
          <a:lstStyle/>
          <a:p>
            <a:r>
              <a:rPr lang="es-ES_tradnl" dirty="0" smtClean="0"/>
              <a:t>La fuerza</a:t>
            </a:r>
            <a:endParaRPr lang="es-ES_tradnl" dirty="0"/>
          </a:p>
        </p:txBody>
      </p:sp>
      <p:sp>
        <p:nvSpPr>
          <p:cNvPr id="3" name="2 Marcador de texto"/>
          <p:cNvSpPr>
            <a:spLocks noGrp="1"/>
          </p:cNvSpPr>
          <p:nvPr>
            <p:ph type="body" idx="2"/>
          </p:nvPr>
        </p:nvSpPr>
        <p:spPr>
          <a:xfrm>
            <a:off x="357159" y="1071546"/>
            <a:ext cx="3071834" cy="5054617"/>
          </a:xfrm>
        </p:spPr>
        <p:txBody>
          <a:bodyPr/>
          <a:lstStyle/>
          <a:p>
            <a:r>
              <a:rPr lang="es-ES_tradnl" dirty="0" smtClean="0"/>
              <a:t>La fuerza  es la capacidad del cuerpo para vencer o ejercer una tensión contra una resistencia.</a:t>
            </a:r>
          </a:p>
          <a:p>
            <a:r>
              <a:rPr lang="es-ES_tradnl" dirty="0" smtClean="0"/>
              <a:t> En muchas de las actividades diarias se hace necesario el uso de la fuerza, con frecuencia se empuja, arrastra, carga o levantan pesos. Evidentemente es necesario tomar en consideración que esta capacidad del cuerpo no hay que desatenderla, ya que garantiza una vida con mayor y mejor capacidad.</a:t>
            </a:r>
          </a:p>
          <a:p>
            <a:r>
              <a:rPr lang="es-ES_tradnl" dirty="0" smtClean="0"/>
              <a:t> </a:t>
            </a:r>
          </a:p>
          <a:p>
            <a:r>
              <a:rPr lang="es-ES_tradnl" dirty="0" smtClean="0"/>
              <a:t>El desarrollo de la fuerza también se puede lograr a través de ejercicios con:</a:t>
            </a:r>
          </a:p>
          <a:p>
            <a:pPr lvl="0"/>
            <a:r>
              <a:rPr lang="es-ES_tradnl" dirty="0" smtClean="0"/>
              <a:t>El propio peso corporal</a:t>
            </a:r>
          </a:p>
          <a:p>
            <a:pPr lvl="0"/>
            <a:r>
              <a:rPr lang="es-ES_tradnl" dirty="0" smtClean="0"/>
              <a:t>Parejas</a:t>
            </a:r>
          </a:p>
          <a:p>
            <a:pPr lvl="0"/>
            <a:r>
              <a:rPr lang="es-ES_tradnl" dirty="0" smtClean="0"/>
              <a:t>Balones medicinales</a:t>
            </a:r>
          </a:p>
          <a:p>
            <a:pPr lvl="0"/>
            <a:r>
              <a:rPr lang="es-ES_tradnl" dirty="0" smtClean="0"/>
              <a:t>Aparatos o implementos gimnástico.</a:t>
            </a:r>
          </a:p>
          <a:p>
            <a:endParaRPr lang="es-ES_tradnl" dirty="0" smtClean="0"/>
          </a:p>
          <a:p>
            <a:endParaRPr lang="es-ES_tradnl" dirty="0"/>
          </a:p>
        </p:txBody>
      </p:sp>
      <p:pic>
        <p:nvPicPr>
          <p:cNvPr id="5" name="4 Marcador de contenido" descr="http://www.rena.edu.ve/SegundaEtapa/deporte/IMAGENES/lafuerza4.gif"/>
          <p:cNvPicPr>
            <a:picLocks noGrp="1"/>
          </p:cNvPicPr>
          <p:nvPr>
            <p:ph sz="half" idx="1"/>
          </p:nvPr>
        </p:nvPicPr>
        <p:blipFill>
          <a:blip r:embed="rId2" cstate="print"/>
          <a:srcRect/>
          <a:stretch>
            <a:fillRect/>
          </a:stretch>
        </p:blipFill>
        <p:spPr bwMode="auto">
          <a:xfrm>
            <a:off x="4714876" y="1357298"/>
            <a:ext cx="2190750" cy="1771650"/>
          </a:xfrm>
          <a:prstGeom prst="rect">
            <a:avLst/>
          </a:prstGeom>
          <a:noFill/>
          <a:ln w="9525">
            <a:noFill/>
            <a:miter lim="800000"/>
            <a:headEnd/>
            <a:tailEnd/>
          </a:ln>
        </p:spPr>
      </p:pic>
      <p:pic>
        <p:nvPicPr>
          <p:cNvPr id="8" name="7 Imagen" descr="http://www.rena.edu.ve/SegundaEtapa/deporte/IMAGENES/laresistencia.gif"/>
          <p:cNvPicPr/>
          <p:nvPr/>
        </p:nvPicPr>
        <p:blipFill>
          <a:blip r:embed="rId3" cstate="print"/>
          <a:srcRect/>
          <a:stretch>
            <a:fillRect/>
          </a:stretch>
        </p:blipFill>
        <p:spPr bwMode="auto">
          <a:xfrm>
            <a:off x="5143504" y="3929066"/>
            <a:ext cx="1000125" cy="1752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85720" y="214290"/>
            <a:ext cx="3786214" cy="1357322"/>
          </a:xfrm>
        </p:spPr>
        <p:txBody>
          <a:bodyPr/>
          <a:lstStyle/>
          <a:p>
            <a:r>
              <a:rPr lang="es-ES_tradnl" sz="3200" dirty="0" smtClean="0"/>
              <a:t>La flexibilidad</a:t>
            </a:r>
            <a:endParaRPr lang="es-ES_tradnl" sz="3200" dirty="0"/>
          </a:p>
        </p:txBody>
      </p:sp>
      <p:sp>
        <p:nvSpPr>
          <p:cNvPr id="6" name="5 Marcador de texto"/>
          <p:cNvSpPr>
            <a:spLocks noGrp="1"/>
          </p:cNvSpPr>
          <p:nvPr>
            <p:ph type="body" idx="1"/>
          </p:nvPr>
        </p:nvSpPr>
        <p:spPr>
          <a:xfrm>
            <a:off x="357158" y="1785926"/>
            <a:ext cx="8429684" cy="1214446"/>
          </a:xfrm>
        </p:spPr>
        <p:txBody>
          <a:bodyPr/>
          <a:lstStyle/>
          <a:p>
            <a:r>
              <a:rPr lang="es-ES_tradnl" dirty="0" smtClean="0"/>
              <a:t>La flexibilidad es la capacidad que tiene el cuerpo de desplazar los segmentos óseos que forman parte de la articulación. Esto se refiere al radio de acción que es capaz de producir una articulación.</a:t>
            </a:r>
          </a:p>
          <a:p>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73050"/>
            <a:ext cx="3857652" cy="727058"/>
          </a:xfrm>
        </p:spPr>
        <p:txBody>
          <a:bodyPr>
            <a:normAutofit/>
          </a:bodyPr>
          <a:lstStyle/>
          <a:p>
            <a:r>
              <a:rPr lang="es-ES_tradnl" sz="2800" dirty="0" smtClean="0"/>
              <a:t>Recomendaciones</a:t>
            </a:r>
            <a:endParaRPr lang="es-ES_tradnl" sz="2800" dirty="0"/>
          </a:p>
        </p:txBody>
      </p:sp>
      <p:sp>
        <p:nvSpPr>
          <p:cNvPr id="5" name="4 Marcador de texto"/>
          <p:cNvSpPr>
            <a:spLocks noGrp="1"/>
          </p:cNvSpPr>
          <p:nvPr>
            <p:ph type="body" idx="2"/>
          </p:nvPr>
        </p:nvSpPr>
        <p:spPr>
          <a:xfrm>
            <a:off x="214282" y="1142984"/>
            <a:ext cx="3251231" cy="4983179"/>
          </a:xfrm>
        </p:spPr>
        <p:txBody>
          <a:bodyPr/>
          <a:lstStyle/>
          <a:p>
            <a:pPr lvl="0"/>
            <a:r>
              <a:rPr lang="es-ES_tradnl" dirty="0" smtClean="0"/>
              <a:t>-Se deben realizar ejercicios de movilidad articular antes de cualquier práctica deportiva.</a:t>
            </a:r>
          </a:p>
          <a:p>
            <a:pPr lvl="0"/>
            <a:endParaRPr lang="es-ES_tradnl" dirty="0" smtClean="0"/>
          </a:p>
          <a:p>
            <a:pPr lvl="0"/>
            <a:r>
              <a:rPr lang="es-ES_tradnl" dirty="0" smtClean="0"/>
              <a:t>-A  continuación te  ofrecemos  algunos ejercicios de movilidad articular que se hacen en forma individual.</a:t>
            </a:r>
          </a:p>
          <a:p>
            <a:pPr lvl="0"/>
            <a:endParaRPr lang="es-ES_tradnl" dirty="0" smtClean="0"/>
          </a:p>
          <a:p>
            <a:pPr lvl="0"/>
            <a:r>
              <a:rPr lang="es-ES_tradnl" dirty="0" smtClean="0"/>
              <a:t>-Los ejercicios ilustrados  deben hacerse con calma, contando cada una de las  repeticiones y siguiendo el orden de sentido ascendente o descendente.</a:t>
            </a:r>
          </a:p>
          <a:p>
            <a:endParaRPr lang="es-ES_tradnl" dirty="0"/>
          </a:p>
        </p:txBody>
      </p:sp>
      <p:pic>
        <p:nvPicPr>
          <p:cNvPr id="6" name="5 Marcador de contenido" descr="http://www.rena.edu.ve/SegundaEtapa/deporte/IMAGENES/laflexibilidad3.gif"/>
          <p:cNvPicPr>
            <a:picLocks noGrp="1"/>
          </p:cNvPicPr>
          <p:nvPr>
            <p:ph sz="half" idx="1"/>
          </p:nvPr>
        </p:nvPicPr>
        <p:blipFill>
          <a:blip r:embed="rId2" cstate="print"/>
          <a:srcRect/>
          <a:stretch>
            <a:fillRect/>
          </a:stretch>
        </p:blipFill>
        <p:spPr bwMode="auto">
          <a:xfrm>
            <a:off x="8001024" y="214290"/>
            <a:ext cx="704850" cy="1695450"/>
          </a:xfrm>
          <a:prstGeom prst="rect">
            <a:avLst/>
          </a:prstGeom>
          <a:noFill/>
          <a:ln w="9525">
            <a:noFill/>
            <a:miter lim="800000"/>
            <a:headEnd/>
            <a:tailEnd/>
          </a:ln>
        </p:spPr>
      </p:pic>
      <p:sp>
        <p:nvSpPr>
          <p:cNvPr id="7" name="6 Rectángulo"/>
          <p:cNvSpPr/>
          <p:nvPr/>
        </p:nvSpPr>
        <p:spPr>
          <a:xfrm>
            <a:off x="7929586" y="1928803"/>
            <a:ext cx="1214414" cy="769441"/>
          </a:xfrm>
          <a:prstGeom prst="rect">
            <a:avLst/>
          </a:prstGeom>
        </p:spPr>
        <p:txBody>
          <a:bodyPr wrap="square">
            <a:spAutoFit/>
          </a:bodyPr>
          <a:lstStyle/>
          <a:p>
            <a:r>
              <a:rPr lang="es-ES_tradnl" sz="1100" dirty="0" smtClean="0"/>
              <a:t>Circunducción de Tobillos</a:t>
            </a:r>
            <a:br>
              <a:rPr lang="es-ES_tradnl" sz="1100" dirty="0" smtClean="0"/>
            </a:br>
            <a:r>
              <a:rPr lang="es-ES_tradnl" sz="1100" dirty="0" smtClean="0"/>
              <a:t>16 veces cada pie</a:t>
            </a:r>
            <a:endParaRPr lang="es-ES_tradnl" sz="1100" dirty="0"/>
          </a:p>
        </p:txBody>
      </p:sp>
      <p:pic>
        <p:nvPicPr>
          <p:cNvPr id="8" name="7 Imagen" descr="http://www.rena.edu.ve/SegundaEtapa/deporte/IMAGENES/laflexibilidad8.gif"/>
          <p:cNvPicPr/>
          <p:nvPr/>
        </p:nvPicPr>
        <p:blipFill>
          <a:blip r:embed="rId3" cstate="print"/>
          <a:srcRect/>
          <a:stretch>
            <a:fillRect/>
          </a:stretch>
        </p:blipFill>
        <p:spPr bwMode="auto">
          <a:xfrm>
            <a:off x="5929322" y="285728"/>
            <a:ext cx="1733550" cy="1609725"/>
          </a:xfrm>
          <a:prstGeom prst="rect">
            <a:avLst/>
          </a:prstGeom>
          <a:noFill/>
          <a:ln w="9525">
            <a:noFill/>
            <a:miter lim="800000"/>
            <a:headEnd/>
            <a:tailEnd/>
          </a:ln>
        </p:spPr>
      </p:pic>
      <p:sp>
        <p:nvSpPr>
          <p:cNvPr id="9" name="8 Rectángulo"/>
          <p:cNvSpPr/>
          <p:nvPr/>
        </p:nvSpPr>
        <p:spPr>
          <a:xfrm>
            <a:off x="5929322" y="1928802"/>
            <a:ext cx="1714512" cy="646331"/>
          </a:xfrm>
          <a:prstGeom prst="rect">
            <a:avLst/>
          </a:prstGeom>
        </p:spPr>
        <p:txBody>
          <a:bodyPr wrap="square">
            <a:spAutoFit/>
          </a:bodyPr>
          <a:lstStyle/>
          <a:p>
            <a:r>
              <a:rPr lang="es-ES_tradnl" sz="1200" dirty="0" smtClean="0"/>
              <a:t>Flexión y Extensión de</a:t>
            </a:r>
            <a:br>
              <a:rPr lang="es-ES_tradnl" sz="1200" dirty="0" smtClean="0"/>
            </a:br>
            <a:r>
              <a:rPr lang="es-ES_tradnl" sz="1200" dirty="0" smtClean="0"/>
              <a:t>Rodillas y Caderas</a:t>
            </a:r>
            <a:br>
              <a:rPr lang="es-ES_tradnl" sz="1200" dirty="0" smtClean="0"/>
            </a:br>
            <a:r>
              <a:rPr lang="es-ES_tradnl" sz="1200" dirty="0" smtClean="0"/>
              <a:t>16 veces</a:t>
            </a:r>
            <a:endParaRPr lang="es-ES_tradnl" sz="1200" dirty="0"/>
          </a:p>
        </p:txBody>
      </p:sp>
      <p:pic>
        <p:nvPicPr>
          <p:cNvPr id="10" name="9 Imagen" descr="http://www.rena.edu.ve/SegundaEtapa/deporte/IMAGENES/laflexibilidad17.gif"/>
          <p:cNvPicPr/>
          <p:nvPr/>
        </p:nvPicPr>
        <p:blipFill>
          <a:blip r:embed="rId4" cstate="print"/>
          <a:srcRect/>
          <a:stretch>
            <a:fillRect/>
          </a:stretch>
        </p:blipFill>
        <p:spPr bwMode="auto">
          <a:xfrm>
            <a:off x="3929058" y="500042"/>
            <a:ext cx="1600200" cy="1257300"/>
          </a:xfrm>
          <a:prstGeom prst="rect">
            <a:avLst/>
          </a:prstGeom>
          <a:noFill/>
          <a:ln w="9525">
            <a:noFill/>
            <a:miter lim="800000"/>
            <a:headEnd/>
            <a:tailEnd/>
          </a:ln>
        </p:spPr>
      </p:pic>
      <p:sp>
        <p:nvSpPr>
          <p:cNvPr id="11" name="10 Rectángulo"/>
          <p:cNvSpPr/>
          <p:nvPr/>
        </p:nvSpPr>
        <p:spPr>
          <a:xfrm>
            <a:off x="3857620" y="1857364"/>
            <a:ext cx="1785950" cy="646331"/>
          </a:xfrm>
          <a:prstGeom prst="rect">
            <a:avLst/>
          </a:prstGeom>
        </p:spPr>
        <p:txBody>
          <a:bodyPr wrap="square">
            <a:spAutoFit/>
          </a:bodyPr>
          <a:lstStyle/>
          <a:p>
            <a:r>
              <a:rPr lang="es-ES_tradnl" sz="1200" dirty="0" smtClean="0"/>
              <a:t>Rotación Externas y Flexión de Cadera </a:t>
            </a:r>
            <a:br>
              <a:rPr lang="es-ES_tradnl" sz="1200" dirty="0" smtClean="0"/>
            </a:br>
            <a:r>
              <a:rPr lang="es-ES_tradnl" sz="1200" dirty="0" smtClean="0"/>
              <a:t>16 veces</a:t>
            </a:r>
            <a:endParaRPr lang="es-ES_tradnl" sz="1200" dirty="0"/>
          </a:p>
        </p:txBody>
      </p:sp>
      <p:pic>
        <p:nvPicPr>
          <p:cNvPr id="12" name="11 Imagen" descr="http://www.rena.edu.ve/SegundaEtapa/deporte/IMAGENES/laflexibilidad4.gif"/>
          <p:cNvPicPr/>
          <p:nvPr/>
        </p:nvPicPr>
        <p:blipFill>
          <a:blip r:embed="rId5" cstate="print"/>
          <a:srcRect/>
          <a:stretch>
            <a:fillRect/>
          </a:stretch>
        </p:blipFill>
        <p:spPr bwMode="auto">
          <a:xfrm>
            <a:off x="3857620" y="2714620"/>
            <a:ext cx="1771650" cy="1533525"/>
          </a:xfrm>
          <a:prstGeom prst="rect">
            <a:avLst/>
          </a:prstGeom>
          <a:noFill/>
          <a:ln w="9525">
            <a:noFill/>
            <a:miter lim="800000"/>
            <a:headEnd/>
            <a:tailEnd/>
          </a:ln>
        </p:spPr>
      </p:pic>
      <p:sp>
        <p:nvSpPr>
          <p:cNvPr id="13" name="12 Rectángulo"/>
          <p:cNvSpPr/>
          <p:nvPr/>
        </p:nvSpPr>
        <p:spPr>
          <a:xfrm>
            <a:off x="3857620" y="4357694"/>
            <a:ext cx="1714512" cy="461665"/>
          </a:xfrm>
          <a:prstGeom prst="rect">
            <a:avLst/>
          </a:prstGeom>
        </p:spPr>
        <p:txBody>
          <a:bodyPr wrap="square">
            <a:spAutoFit/>
          </a:bodyPr>
          <a:lstStyle/>
          <a:p>
            <a:r>
              <a:rPr lang="es-ES_tradnl" sz="1200" dirty="0" smtClean="0"/>
              <a:t>A Fondo Lateral</a:t>
            </a:r>
            <a:br>
              <a:rPr lang="es-ES_tradnl" sz="1200" dirty="0" smtClean="0"/>
            </a:br>
            <a:r>
              <a:rPr lang="es-ES_tradnl" sz="1200" dirty="0" smtClean="0"/>
              <a:t>16 veces por cada lado</a:t>
            </a:r>
            <a:endParaRPr lang="es-ES_tradnl" sz="1200" dirty="0"/>
          </a:p>
        </p:txBody>
      </p:sp>
      <p:pic>
        <p:nvPicPr>
          <p:cNvPr id="14" name="13 Imagen" descr="http://www.rena.edu.ve/SegundaEtapa/deporte/IMAGENES/laflexibilidad9.gif"/>
          <p:cNvPicPr/>
          <p:nvPr/>
        </p:nvPicPr>
        <p:blipFill>
          <a:blip r:embed="rId6" cstate="print"/>
          <a:srcRect/>
          <a:stretch>
            <a:fillRect/>
          </a:stretch>
        </p:blipFill>
        <p:spPr bwMode="auto">
          <a:xfrm>
            <a:off x="6000760" y="2714620"/>
            <a:ext cx="1504950" cy="1571636"/>
          </a:xfrm>
          <a:prstGeom prst="rect">
            <a:avLst/>
          </a:prstGeom>
          <a:noFill/>
          <a:ln w="9525">
            <a:noFill/>
            <a:miter lim="800000"/>
            <a:headEnd/>
            <a:tailEnd/>
          </a:ln>
        </p:spPr>
      </p:pic>
      <p:sp>
        <p:nvSpPr>
          <p:cNvPr id="15" name="14 Rectángulo"/>
          <p:cNvSpPr/>
          <p:nvPr/>
        </p:nvSpPr>
        <p:spPr>
          <a:xfrm>
            <a:off x="6000760" y="4286256"/>
            <a:ext cx="1643074" cy="646331"/>
          </a:xfrm>
          <a:prstGeom prst="rect">
            <a:avLst/>
          </a:prstGeom>
        </p:spPr>
        <p:txBody>
          <a:bodyPr wrap="square">
            <a:spAutoFit/>
          </a:bodyPr>
          <a:lstStyle/>
          <a:p>
            <a:r>
              <a:rPr lang="es-ES_tradnl" sz="1200" dirty="0" smtClean="0"/>
              <a:t>Flexión y Extensión de Tronco y Cadera</a:t>
            </a:r>
            <a:br>
              <a:rPr lang="es-ES_tradnl" sz="1200" dirty="0" smtClean="0"/>
            </a:br>
            <a:r>
              <a:rPr lang="es-ES_tradnl" sz="1200" dirty="0" smtClean="0"/>
              <a:t>16 veces</a:t>
            </a:r>
            <a:endParaRPr lang="es-ES_tradnl" sz="1200" dirty="0"/>
          </a:p>
        </p:txBody>
      </p:sp>
      <p:pic>
        <p:nvPicPr>
          <p:cNvPr id="16" name="15 Imagen" descr="http://www.rena.edu.ve/SegundaEtapa/deporte/IMAGENES/laflexibilidad16.gif"/>
          <p:cNvPicPr/>
          <p:nvPr/>
        </p:nvPicPr>
        <p:blipFill>
          <a:blip r:embed="rId7" cstate="print"/>
          <a:srcRect/>
          <a:stretch>
            <a:fillRect/>
          </a:stretch>
        </p:blipFill>
        <p:spPr bwMode="auto">
          <a:xfrm>
            <a:off x="7715272" y="2928934"/>
            <a:ext cx="1285884" cy="1357321"/>
          </a:xfrm>
          <a:prstGeom prst="rect">
            <a:avLst/>
          </a:prstGeom>
          <a:noFill/>
          <a:ln w="9525">
            <a:noFill/>
            <a:miter lim="800000"/>
            <a:headEnd/>
            <a:tailEnd/>
          </a:ln>
        </p:spPr>
      </p:pic>
      <p:sp>
        <p:nvSpPr>
          <p:cNvPr id="17" name="16 Rectángulo"/>
          <p:cNvSpPr/>
          <p:nvPr/>
        </p:nvSpPr>
        <p:spPr>
          <a:xfrm>
            <a:off x="7858148" y="4357694"/>
            <a:ext cx="1143008" cy="1015663"/>
          </a:xfrm>
          <a:prstGeom prst="rect">
            <a:avLst/>
          </a:prstGeom>
        </p:spPr>
        <p:txBody>
          <a:bodyPr wrap="square">
            <a:spAutoFit/>
          </a:bodyPr>
          <a:lstStyle/>
          <a:p>
            <a:r>
              <a:rPr lang="es-ES_tradnl" sz="1200" dirty="0" smtClean="0"/>
              <a:t>Inclinación lateral del Tronco</a:t>
            </a:r>
            <a:br>
              <a:rPr lang="es-ES_tradnl" sz="1200" dirty="0" smtClean="0"/>
            </a:br>
            <a:r>
              <a:rPr lang="es-ES_tradnl" sz="1200" dirty="0" smtClean="0"/>
              <a:t>16 veces cada lado</a:t>
            </a:r>
            <a:endParaRPr lang="es-ES_tradnl" sz="1200" dirty="0"/>
          </a:p>
        </p:txBody>
      </p:sp>
      <p:pic>
        <p:nvPicPr>
          <p:cNvPr id="18" name="17 Imagen" descr="http://www.rena.edu.ve/SegundaEtapa/deporte/IMAGENES/laflexibilidad12.gif"/>
          <p:cNvPicPr/>
          <p:nvPr/>
        </p:nvPicPr>
        <p:blipFill>
          <a:blip r:embed="rId8" cstate="print"/>
          <a:srcRect/>
          <a:stretch>
            <a:fillRect/>
          </a:stretch>
        </p:blipFill>
        <p:spPr bwMode="auto">
          <a:xfrm>
            <a:off x="3857620" y="5000636"/>
            <a:ext cx="1085850" cy="1143008"/>
          </a:xfrm>
          <a:prstGeom prst="rect">
            <a:avLst/>
          </a:prstGeom>
          <a:noFill/>
          <a:ln w="9525">
            <a:noFill/>
            <a:miter lim="800000"/>
            <a:headEnd/>
            <a:tailEnd/>
          </a:ln>
        </p:spPr>
      </p:pic>
      <p:sp>
        <p:nvSpPr>
          <p:cNvPr id="19" name="18 Rectángulo"/>
          <p:cNvSpPr/>
          <p:nvPr/>
        </p:nvSpPr>
        <p:spPr>
          <a:xfrm>
            <a:off x="3857620" y="6072206"/>
            <a:ext cx="1500198" cy="646331"/>
          </a:xfrm>
          <a:prstGeom prst="rect">
            <a:avLst/>
          </a:prstGeom>
        </p:spPr>
        <p:txBody>
          <a:bodyPr wrap="square">
            <a:spAutoFit/>
          </a:bodyPr>
          <a:lstStyle/>
          <a:p>
            <a:r>
              <a:rPr lang="es-ES_tradnl" sz="1200" dirty="0" smtClean="0"/>
              <a:t>Circunducción de muñecas</a:t>
            </a:r>
            <a:br>
              <a:rPr lang="es-ES_tradnl" sz="1200" dirty="0" smtClean="0"/>
            </a:br>
            <a:r>
              <a:rPr lang="es-ES_tradnl" sz="1200" dirty="0" smtClean="0"/>
              <a:t>16 veces cada una</a:t>
            </a:r>
            <a:endParaRPr lang="es-ES_tradnl" sz="1200" dirty="0"/>
          </a:p>
        </p:txBody>
      </p:sp>
      <p:pic>
        <p:nvPicPr>
          <p:cNvPr id="20" name="19 Imagen" descr="http://www.rena.edu.ve/SegundaEtapa/deporte/IMAGENES/laflexibilidad13.gif"/>
          <p:cNvPicPr/>
          <p:nvPr/>
        </p:nvPicPr>
        <p:blipFill>
          <a:blip r:embed="rId9" cstate="print"/>
          <a:srcRect/>
          <a:stretch>
            <a:fillRect/>
          </a:stretch>
        </p:blipFill>
        <p:spPr bwMode="auto">
          <a:xfrm>
            <a:off x="5929322" y="4929198"/>
            <a:ext cx="1733550" cy="1038225"/>
          </a:xfrm>
          <a:prstGeom prst="rect">
            <a:avLst/>
          </a:prstGeom>
          <a:noFill/>
          <a:ln w="9525">
            <a:noFill/>
            <a:miter lim="800000"/>
            <a:headEnd/>
            <a:tailEnd/>
          </a:ln>
        </p:spPr>
      </p:pic>
      <p:sp>
        <p:nvSpPr>
          <p:cNvPr id="21" name="20 Rectángulo"/>
          <p:cNvSpPr/>
          <p:nvPr/>
        </p:nvSpPr>
        <p:spPr>
          <a:xfrm>
            <a:off x="5929322" y="5929330"/>
            <a:ext cx="1785950" cy="646331"/>
          </a:xfrm>
          <a:prstGeom prst="rect">
            <a:avLst/>
          </a:prstGeom>
        </p:spPr>
        <p:txBody>
          <a:bodyPr wrap="square">
            <a:spAutoFit/>
          </a:bodyPr>
          <a:lstStyle/>
          <a:p>
            <a:r>
              <a:rPr lang="es-ES_tradnl" sz="1200" dirty="0" smtClean="0"/>
              <a:t>Flexión y Extensión de muñecas</a:t>
            </a:r>
            <a:br>
              <a:rPr lang="es-ES_tradnl" sz="1200" dirty="0" smtClean="0"/>
            </a:br>
            <a:r>
              <a:rPr lang="es-ES_tradnl" sz="1200" dirty="0" smtClean="0"/>
              <a:t>16 veces cada una</a:t>
            </a:r>
            <a:endParaRPr lang="es-ES_tradnl"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2257411" cy="869934"/>
          </a:xfrm>
        </p:spPr>
        <p:txBody>
          <a:bodyPr>
            <a:normAutofit/>
          </a:bodyPr>
          <a:lstStyle/>
          <a:p>
            <a:r>
              <a:rPr lang="es-ES_tradnl" dirty="0" smtClean="0"/>
              <a:t>La velocidad</a:t>
            </a:r>
            <a:br>
              <a:rPr lang="es-ES_tradnl" dirty="0" smtClean="0"/>
            </a:br>
            <a:endParaRPr lang="es-ES_tradnl" dirty="0"/>
          </a:p>
        </p:txBody>
      </p:sp>
      <p:sp>
        <p:nvSpPr>
          <p:cNvPr id="3" name="2 Marcador de texto"/>
          <p:cNvSpPr>
            <a:spLocks noGrp="1"/>
          </p:cNvSpPr>
          <p:nvPr>
            <p:ph type="body" idx="2"/>
          </p:nvPr>
        </p:nvSpPr>
        <p:spPr/>
        <p:txBody>
          <a:bodyPr/>
          <a:lstStyle/>
          <a:p>
            <a:r>
              <a:rPr lang="es-ES_tradnl" dirty="0" smtClean="0"/>
              <a:t>La velocidad es la capacidad que tiene el individuo para recorrer una distancia o realizar un movimiento en el menor tiempo posible. La velocidad  puede ser definida como la habilidad, sobre la base de la acción del sistema nervioso, de los </a:t>
            </a:r>
            <a:r>
              <a:rPr lang="es-ES_tradnl" dirty="0" smtClean="0">
                <a:hlinkClick r:id="rId2"/>
              </a:rPr>
              <a:t>músculos</a:t>
            </a:r>
            <a:r>
              <a:rPr lang="es-ES_tradnl" dirty="0" smtClean="0"/>
              <a:t>, y de la rapidez para realizar el movimiento. Desde el punto de vista deportivo se distinguen tres clases de velocidad: Velocidad de reacción; Velocidad de </a:t>
            </a:r>
            <a:r>
              <a:rPr lang="es-ES_tradnl" dirty="0" err="1" smtClean="0"/>
              <a:t>contración</a:t>
            </a:r>
            <a:r>
              <a:rPr lang="es-ES_tradnl" dirty="0" smtClean="0"/>
              <a:t> muscular; Velocidad  de desplazamiento</a:t>
            </a:r>
            <a:endParaRPr lang="es-ES_tradnl" dirty="0"/>
          </a:p>
        </p:txBody>
      </p:sp>
      <p:pic>
        <p:nvPicPr>
          <p:cNvPr id="5" name="4 Marcador de contenido" descr="http://www.rena.edu.ve/SegundaEtapa/deporte/IMAGENES/lavelocidad.gif"/>
          <p:cNvPicPr>
            <a:picLocks noGrp="1"/>
          </p:cNvPicPr>
          <p:nvPr>
            <p:ph sz="half" idx="1"/>
          </p:nvPr>
        </p:nvPicPr>
        <p:blipFill>
          <a:blip r:embed="rId3" cstate="print"/>
          <a:srcRect/>
          <a:stretch>
            <a:fillRect/>
          </a:stretch>
        </p:blipFill>
        <p:spPr bwMode="auto">
          <a:xfrm>
            <a:off x="4429124" y="428604"/>
            <a:ext cx="2505075" cy="2266950"/>
          </a:xfrm>
          <a:prstGeom prst="rect">
            <a:avLst/>
          </a:prstGeom>
          <a:noFill/>
          <a:ln w="9525">
            <a:noFill/>
            <a:miter lim="800000"/>
            <a:headEnd/>
            <a:tailEnd/>
          </a:ln>
        </p:spPr>
      </p:pic>
      <p:pic>
        <p:nvPicPr>
          <p:cNvPr id="6" name="5 Imagen" descr="http://www.rena.edu.ve/SegundaEtapa/deporte/IMAGENES/lavelocidad4.gif"/>
          <p:cNvPicPr/>
          <p:nvPr/>
        </p:nvPicPr>
        <p:blipFill>
          <a:blip r:embed="rId4" cstate="print"/>
          <a:srcRect/>
          <a:stretch>
            <a:fillRect/>
          </a:stretch>
        </p:blipFill>
        <p:spPr bwMode="auto">
          <a:xfrm>
            <a:off x="4429124" y="3071810"/>
            <a:ext cx="2571750" cy="1619250"/>
          </a:xfrm>
          <a:prstGeom prst="rect">
            <a:avLst/>
          </a:prstGeom>
          <a:noFill/>
          <a:ln w="9525">
            <a:noFill/>
            <a:miter lim="800000"/>
            <a:headEnd/>
            <a:tailEnd/>
          </a:ln>
        </p:spPr>
      </p:pic>
      <p:pic>
        <p:nvPicPr>
          <p:cNvPr id="7" name="6 Imagen" descr="http://www.rena.edu.ve/SegundaEtapa/deporte/IMAGENES/carreraresist.gif"/>
          <p:cNvPicPr/>
          <p:nvPr/>
        </p:nvPicPr>
        <p:blipFill>
          <a:blip r:embed="rId5" cstate="print"/>
          <a:srcRect/>
          <a:stretch>
            <a:fillRect/>
          </a:stretch>
        </p:blipFill>
        <p:spPr bwMode="auto">
          <a:xfrm>
            <a:off x="4929190" y="4929198"/>
            <a:ext cx="1309686" cy="192880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238</TotalTime>
  <Words>390</Words>
  <Application>Microsoft Office PowerPoint</Application>
  <PresentationFormat>Presentación en pantalla (4:3)</PresentationFormat>
  <Paragraphs>55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Vértice</vt:lpstr>
      <vt:lpstr>Ejercicio y estado físico</vt:lpstr>
      <vt:lpstr>Ejercicio= Un hábito saludable para comenzar y continuar</vt:lpstr>
      <vt:lpstr>Las cualidades físicas</vt:lpstr>
      <vt:lpstr>La resistencia</vt:lpstr>
      <vt:lpstr>La fuerza</vt:lpstr>
      <vt:lpstr>La flexibilidad</vt:lpstr>
      <vt:lpstr>Recomendaciones</vt:lpstr>
      <vt:lpstr>La velocidad </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Estados físico</dc:title>
  <dc:creator>WinuE</dc:creator>
  <cp:lastModifiedBy>Spike</cp:lastModifiedBy>
  <cp:revision>27</cp:revision>
  <dcterms:created xsi:type="dcterms:W3CDTF">2010-07-14T15:34:20Z</dcterms:created>
  <dcterms:modified xsi:type="dcterms:W3CDTF">2011-04-30T01:26:33Z</dcterms:modified>
</cp:coreProperties>
</file>