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59" r:id="rId5"/>
    <p:sldId id="260" r:id="rId6"/>
    <p:sldId id="261" r:id="rId7"/>
    <p:sldId id="263" r:id="rId8"/>
    <p:sldId id="262" r:id="rId9"/>
    <p:sldId id="264" r:id="rId10"/>
    <p:sldId id="265" r:id="rId11"/>
    <p:sldId id="266" r:id="rId12"/>
    <p:sldId id="278"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1735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B3CE536-2B33-4F2F-AFAC-8455DB9011EC}" type="datetimeFigureOut">
              <a:rPr lang="es-AR" smtClean="0"/>
              <a:pPr/>
              <a:t>06/11/2008</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0B6509B-275A-403A-BC91-7D0CD38896A2}"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bomb.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3CE536-2B33-4F2F-AFAC-8455DB9011EC}" type="datetimeFigureOut">
              <a:rPr lang="es-AR" smtClean="0"/>
              <a:pPr/>
              <a:t>06/11/2008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0B6509B-275A-403A-BC91-7D0CD38896A2}" type="slidenum">
              <a:rPr lang="es-AR" smtClean="0"/>
              <a:pPr/>
              <a:t>‹Nº›</a:t>
            </a:fld>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3CE536-2B33-4F2F-AFAC-8455DB9011EC}" type="datetimeFigureOut">
              <a:rPr lang="es-AR" smtClean="0"/>
              <a:pPr/>
              <a:t>06/11/2008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0B6509B-275A-403A-BC91-7D0CD38896A2}" type="slidenum">
              <a:rPr lang="es-AR" smtClean="0"/>
              <a:pPr/>
              <a:t>‹Nº›</a:t>
            </a:fld>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B3CE536-2B33-4F2F-AFAC-8455DB9011EC}" type="datetimeFigureOut">
              <a:rPr lang="es-AR" smtClean="0"/>
              <a:pPr/>
              <a:t>06/11/2008</a:t>
            </a:fld>
            <a:endParaRPr lang="es-AR"/>
          </a:p>
        </p:txBody>
      </p:sp>
      <p:sp>
        <p:nvSpPr>
          <p:cNvPr id="9" name="8 Marcador de número de diapositiva"/>
          <p:cNvSpPr>
            <a:spLocks noGrp="1"/>
          </p:cNvSpPr>
          <p:nvPr>
            <p:ph type="sldNum" sz="quarter" idx="15"/>
          </p:nvPr>
        </p:nvSpPr>
        <p:spPr/>
        <p:txBody>
          <a:bodyPr rtlCol="0"/>
          <a:lstStyle/>
          <a:p>
            <a:fld id="{F0B6509B-275A-403A-BC91-7D0CD38896A2}"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B3CE536-2B33-4F2F-AFAC-8455DB9011EC}" type="datetimeFigureOut">
              <a:rPr lang="es-AR" smtClean="0"/>
              <a:pPr/>
              <a:t>06/11/2008</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0B6509B-275A-403A-BC91-7D0CD38896A2}"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transition spd="slow">
    <p:wipe dir="d"/>
    <p:sndAc>
      <p:stSnd>
        <p:snd r:embed="rId1" name="bomb.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B3CE536-2B33-4F2F-AFAC-8455DB9011EC}" type="datetimeFigureOut">
              <a:rPr lang="es-AR" smtClean="0"/>
              <a:pPr/>
              <a:t>06/11/2008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0B6509B-275A-403A-BC91-7D0CD38896A2}"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B3CE536-2B33-4F2F-AFAC-8455DB9011EC}" type="datetimeFigureOut">
              <a:rPr lang="es-AR" smtClean="0"/>
              <a:pPr/>
              <a:t>06/11/2008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F0B6509B-275A-403A-BC91-7D0CD38896A2}"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B3CE536-2B33-4F2F-AFAC-8455DB9011EC}" type="datetimeFigureOut">
              <a:rPr lang="es-AR" smtClean="0"/>
              <a:pPr/>
              <a:t>06/11/2008</a:t>
            </a:fld>
            <a:endParaRPr lang="es-AR"/>
          </a:p>
        </p:txBody>
      </p:sp>
      <p:sp>
        <p:nvSpPr>
          <p:cNvPr id="7" name="6 Marcador de número de diapositiva"/>
          <p:cNvSpPr>
            <a:spLocks noGrp="1"/>
          </p:cNvSpPr>
          <p:nvPr>
            <p:ph type="sldNum" sz="quarter" idx="11"/>
          </p:nvPr>
        </p:nvSpPr>
        <p:spPr/>
        <p:txBody>
          <a:bodyPr rtlCol="0"/>
          <a:lstStyle/>
          <a:p>
            <a:fld id="{F0B6509B-275A-403A-BC91-7D0CD38896A2}"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3CE536-2B33-4F2F-AFAC-8455DB9011EC}" type="datetimeFigureOut">
              <a:rPr lang="es-AR" smtClean="0"/>
              <a:pPr/>
              <a:t>06/11/2008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F0B6509B-275A-403A-BC91-7D0CD38896A2}" type="slidenum">
              <a:rPr lang="es-AR" smtClean="0"/>
              <a:pPr/>
              <a:t>‹Nº›</a:t>
            </a:fld>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B3CE536-2B33-4F2F-AFAC-8455DB9011EC}" type="datetimeFigureOut">
              <a:rPr lang="es-AR" smtClean="0"/>
              <a:pPr/>
              <a:t>06/11/2008</a:t>
            </a:fld>
            <a:endParaRPr lang="es-AR"/>
          </a:p>
        </p:txBody>
      </p:sp>
      <p:sp>
        <p:nvSpPr>
          <p:cNvPr id="22" name="21 Marcador de número de diapositiva"/>
          <p:cNvSpPr>
            <a:spLocks noGrp="1"/>
          </p:cNvSpPr>
          <p:nvPr>
            <p:ph type="sldNum" sz="quarter" idx="15"/>
          </p:nvPr>
        </p:nvSpPr>
        <p:spPr/>
        <p:txBody>
          <a:bodyPr rtlCol="0"/>
          <a:lstStyle/>
          <a:p>
            <a:fld id="{F0B6509B-275A-403A-BC91-7D0CD38896A2}"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bomb.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B3CE536-2B33-4F2F-AFAC-8455DB9011EC}" type="datetimeFigureOut">
              <a:rPr lang="es-AR" smtClean="0"/>
              <a:pPr/>
              <a:t>06/11/2008</a:t>
            </a:fld>
            <a:endParaRPr lang="es-AR"/>
          </a:p>
        </p:txBody>
      </p:sp>
      <p:sp>
        <p:nvSpPr>
          <p:cNvPr id="18" name="17 Marcador de número de diapositiva"/>
          <p:cNvSpPr>
            <a:spLocks noGrp="1"/>
          </p:cNvSpPr>
          <p:nvPr>
            <p:ph type="sldNum" sz="quarter" idx="11"/>
          </p:nvPr>
        </p:nvSpPr>
        <p:spPr/>
        <p:txBody>
          <a:bodyPr rtlCol="0"/>
          <a:lstStyle/>
          <a:p>
            <a:fld id="{F0B6509B-275A-403A-BC91-7D0CD38896A2}"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transition spd="slow">
    <p:wipe dir="d"/>
    <p:sndAc>
      <p:stSnd>
        <p:snd r:embed="rId1" name="bomb.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3CE536-2B33-4F2F-AFAC-8455DB9011EC}" type="datetimeFigureOut">
              <a:rPr lang="es-AR" smtClean="0"/>
              <a:pPr/>
              <a:t>06/11/2008</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B6509B-275A-403A-BC91-7D0CD38896A2}"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slow">
    <p:wipe dir="d"/>
    <p:sndAc>
      <p:stSnd>
        <p:snd r:embed="rId13" name="bomb.wav" builtIn="1"/>
      </p:stSnd>
    </p:sndAc>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idx="4294967295"/>
          </p:nvPr>
        </p:nvSpPr>
        <p:spPr>
          <a:xfrm>
            <a:off x="857224" y="1000107"/>
            <a:ext cx="5896001" cy="3429017"/>
          </a:xfrm>
        </p:spPr>
        <p:txBody>
          <a:bodyPr>
            <a:normAutofit/>
          </a:bodyPr>
          <a:lstStyle/>
          <a:p>
            <a:r>
              <a:rPr lang="es-AR" sz="3600" b="1" u="sng" dirty="0" smtClean="0">
                <a:solidFill>
                  <a:schemeClr val="accent1">
                    <a:lumMod val="75000"/>
                  </a:schemeClr>
                </a:solidFill>
                <a:latin typeface="Arial Black" pitchFamily="34" charset="0"/>
              </a:rPr>
              <a:t>Desarrollo del Proceso lector y de la comprensión lectora </a:t>
            </a:r>
            <a:r>
              <a:rPr lang="es-AR" b="1" dirty="0" smtClean="0">
                <a:latin typeface="Arial Black" pitchFamily="34" charset="0"/>
              </a:rPr>
              <a:t/>
            </a:r>
            <a:br>
              <a:rPr lang="es-AR" b="1" dirty="0" smtClean="0">
                <a:latin typeface="Arial Black" pitchFamily="34" charset="0"/>
              </a:rPr>
            </a:br>
            <a:endParaRPr lang="es-AR" b="1" dirty="0">
              <a:latin typeface="Arial Black" pitchFamily="34" charset="0"/>
            </a:endParaRPr>
          </a:p>
        </p:txBody>
      </p:sp>
      <p:pic>
        <p:nvPicPr>
          <p:cNvPr id="6" name="5 Imagen" descr="lectura.gif"/>
          <p:cNvPicPr>
            <a:picLocks noChangeAspect="1"/>
          </p:cNvPicPr>
          <p:nvPr/>
        </p:nvPicPr>
        <p:blipFill>
          <a:blip r:embed="rId3"/>
          <a:stretch>
            <a:fillRect/>
          </a:stretch>
        </p:blipFill>
        <p:spPr>
          <a:xfrm>
            <a:off x="2071670" y="4071942"/>
            <a:ext cx="3643083" cy="2333628"/>
          </a:xfrm>
          <a:prstGeom prst="rect">
            <a:avLst/>
          </a:prstGeom>
        </p:spPr>
      </p:pic>
    </p:spTree>
  </p:cSld>
  <p:clrMapOvr>
    <a:masterClrMapping/>
  </p:clrMapOvr>
  <p:transition spd="slow">
    <p:wipe dir="d"/>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grpId="1" nodeType="clickEffect">
                                  <p:stCondLst>
                                    <p:cond delay="0"/>
                                  </p:stCondLst>
                                  <p:iterate type="wd">
                                    <p:tmPct val="10000"/>
                                  </p:iterate>
                                  <p:childTnLst>
                                    <p:animRot by="21600000">
                                      <p:cBhvr>
                                        <p:cTn id="6" dur="3000" fill="hold"/>
                                        <p:tgtEl>
                                          <p:spTgt spid="4"/>
                                        </p:tgtEl>
                                        <p:attrNameLst>
                                          <p:attrName>r</p:attrName>
                                        </p:attrNameLst>
                                      </p:cBhvr>
                                    </p:animRot>
                                  </p:childTnLst>
                                  <p:subTnLst>
                                    <p:set>
                                      <p:cBhvr override="childStyle">
                                        <p:cTn dur="1" fill="hold" display="0" masterRel="nextClick" afterEffect="1"/>
                                        <p:tgtEl>
                                          <p:spTgt spid="4"/>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bomb.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28662" y="285728"/>
            <a:ext cx="7300938" cy="857273"/>
          </a:xfrm>
        </p:spPr>
        <p:txBody>
          <a:bodyPr>
            <a:noAutofit/>
          </a:bodyPr>
          <a:lstStyle/>
          <a:p>
            <a:r>
              <a:rPr lang="es-AR" sz="2800" dirty="0" smtClean="0">
                <a:solidFill>
                  <a:schemeClr val="accent1"/>
                </a:solidFill>
                <a:latin typeface="+mn-lt"/>
              </a:rPr>
              <a:t>Los procesos psicológicos implicados en la comprensión lectora</a:t>
            </a:r>
            <a:endParaRPr lang="es-AR" sz="2800" dirty="0">
              <a:solidFill>
                <a:schemeClr val="accent1"/>
              </a:solidFill>
              <a:latin typeface="+mn-lt"/>
            </a:endParaRPr>
          </a:p>
        </p:txBody>
      </p:sp>
      <p:sp>
        <p:nvSpPr>
          <p:cNvPr id="3" name="2 Marcador de contenido"/>
          <p:cNvSpPr>
            <a:spLocks noGrp="1"/>
          </p:cNvSpPr>
          <p:nvPr>
            <p:ph sz="quarter" idx="4294967295"/>
          </p:nvPr>
        </p:nvSpPr>
        <p:spPr>
          <a:xfrm>
            <a:off x="642910" y="1285860"/>
            <a:ext cx="7586690" cy="5214953"/>
          </a:xfrm>
        </p:spPr>
        <p:txBody>
          <a:bodyPr>
            <a:normAutofit fontScale="92500" lnSpcReduction="20000"/>
          </a:bodyPr>
          <a:lstStyle/>
          <a:p>
            <a:pPr>
              <a:buNone/>
            </a:pPr>
            <a:r>
              <a:rPr lang="es-AR" sz="1800" dirty="0" smtClean="0">
                <a:solidFill>
                  <a:schemeClr val="accent3"/>
                </a:solidFill>
              </a:rPr>
              <a:t>Los procesos cognitivos y sus operaciones involucradas en la comprensión lectora incluyen el reconocimiento de las palabras y su asociación con conceptos almacenados en la memoria, el desarrollo de las ideas significativas, la extracción  de conclusiones y la relación entre lo que se lee y lo que ya sabe.</a:t>
            </a:r>
            <a:r>
              <a:rPr lang="es-AR" sz="2000" dirty="0" smtClean="0">
                <a:solidFill>
                  <a:schemeClr val="accent3"/>
                </a:solidFill>
              </a:rPr>
              <a:t> </a:t>
            </a:r>
          </a:p>
          <a:p>
            <a:pPr>
              <a:buNone/>
            </a:pPr>
            <a:r>
              <a:rPr lang="es-AR" sz="2400" dirty="0" smtClean="0">
                <a:solidFill>
                  <a:schemeClr val="accent1">
                    <a:lumMod val="75000"/>
                  </a:schemeClr>
                </a:solidFill>
              </a:rPr>
              <a:t>Los procesos psicológicos que intervienen en la comprensión lectora:</a:t>
            </a:r>
          </a:p>
          <a:p>
            <a:pPr>
              <a:buFontTx/>
              <a:buChar char="-"/>
            </a:pPr>
            <a:r>
              <a:rPr lang="es-AR" sz="1800" u="sng" dirty="0" smtClean="0">
                <a:solidFill>
                  <a:schemeClr val="accent1">
                    <a:lumMod val="75000"/>
                  </a:schemeClr>
                </a:solidFill>
              </a:rPr>
              <a:t>Atención selectiva </a:t>
            </a:r>
            <a:r>
              <a:rPr lang="es-AR" sz="1800" dirty="0" smtClean="0">
                <a:solidFill>
                  <a:schemeClr val="accent1">
                    <a:lumMod val="75000"/>
                  </a:schemeClr>
                </a:solidFill>
              </a:rPr>
              <a:t>: </a:t>
            </a:r>
            <a:r>
              <a:rPr lang="es-AR" sz="1800" dirty="0" smtClean="0">
                <a:solidFill>
                  <a:schemeClr val="accent3"/>
                </a:solidFill>
              </a:rPr>
              <a:t>el lector debe focalizar su atención en el texto objeto de lectura y rechazar  otras  estímulos externos o internos que le pueden distraer. </a:t>
            </a:r>
          </a:p>
          <a:p>
            <a:pPr>
              <a:buFontTx/>
              <a:buChar char="-"/>
            </a:pPr>
            <a:r>
              <a:rPr lang="es-AR" sz="1800" u="sng" dirty="0" smtClean="0">
                <a:solidFill>
                  <a:schemeClr val="accent1">
                    <a:lumMod val="75000"/>
                  </a:schemeClr>
                </a:solidFill>
              </a:rPr>
              <a:t>Análisis secuencial: </a:t>
            </a:r>
            <a:r>
              <a:rPr lang="es-AR" sz="1800" dirty="0" smtClean="0">
                <a:solidFill>
                  <a:schemeClr val="accent1">
                    <a:lumMod val="75000"/>
                  </a:schemeClr>
                </a:solidFill>
              </a:rPr>
              <a:t> </a:t>
            </a:r>
            <a:r>
              <a:rPr lang="es-AR" sz="1800" dirty="0" smtClean="0">
                <a:solidFill>
                  <a:schemeClr val="accent3"/>
                </a:solidFill>
              </a:rPr>
              <a:t>construye uno de los componentes del proceso mental de análisis -síntesis, mediante el cual el lector  va realizando una lectura continuada  (palabras tras palabras) y diciendo el significado de cada uno de ellas.</a:t>
            </a:r>
          </a:p>
          <a:p>
            <a:pPr>
              <a:buFontTx/>
              <a:buChar char="-"/>
            </a:pPr>
            <a:r>
              <a:rPr lang="es-AR" sz="1900" u="sng" dirty="0" smtClean="0">
                <a:solidFill>
                  <a:schemeClr val="accent1">
                    <a:lumMod val="75000"/>
                  </a:schemeClr>
                </a:solidFill>
              </a:rPr>
              <a:t>Síntesis:</a:t>
            </a:r>
            <a:r>
              <a:rPr lang="es-AR" sz="1800" dirty="0" smtClean="0">
                <a:solidFill>
                  <a:schemeClr val="accent1">
                    <a:lumMod val="75000"/>
                  </a:schemeClr>
                </a:solidFill>
              </a:rPr>
              <a:t>  </a:t>
            </a:r>
            <a:r>
              <a:rPr lang="es-AR" sz="1800" dirty="0" smtClean="0">
                <a:solidFill>
                  <a:schemeClr val="accent3"/>
                </a:solidFill>
              </a:rPr>
              <a:t>este proceso el lector recapitula, resume. Para que el desarrollo de la comprensión lectora sea eficaz es necesario que los procesos cognitivos  de análisis -síntesis  s e den de manera simultanea en el proceso lector.</a:t>
            </a:r>
          </a:p>
          <a:p>
            <a:pPr>
              <a:buNone/>
            </a:pPr>
            <a:r>
              <a:rPr lang="es-AR" sz="1800" dirty="0" smtClean="0">
                <a:solidFill>
                  <a:schemeClr val="accent3"/>
                </a:solidFill>
              </a:rPr>
              <a:t>     Debe ser interactivos e influirse entre si. Mientras se lee se esta produciendo una percepción visual de las letras, se reconocen, se decodifican, se integra en las silabas, en las palabras, estas se integran en las fases y estas a su vez en el párrafo.</a:t>
            </a:r>
          </a:p>
        </p:txBody>
      </p:sp>
    </p:spTree>
  </p:cSld>
  <p:clrMapOvr>
    <a:masterClrMapping/>
  </p:clrMapOvr>
  <p:transition spd="slow">
    <p:wipe dir="d"/>
    <p:sndAc>
      <p:stSnd>
        <p:snd r:embed="rId2" name="bomb.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286000" y="285728"/>
            <a:ext cx="6572280" cy="6286544"/>
          </a:xfrm>
        </p:spPr>
        <p:txBody>
          <a:bodyPr>
            <a:noAutofit/>
          </a:bodyPr>
          <a:lstStyle/>
          <a:p>
            <a:r>
              <a:rPr lang="es-AR" b="0" dirty="0" smtClean="0">
                <a:solidFill>
                  <a:schemeClr val="accent1"/>
                </a:solidFill>
              </a:rPr>
              <a:t>- </a:t>
            </a:r>
            <a:r>
              <a:rPr lang="es-AR" b="0" u="sng" dirty="0" smtClean="0">
                <a:solidFill>
                  <a:schemeClr val="accent1"/>
                </a:solidFill>
                <a:latin typeface="Century" pitchFamily="18" charset="0"/>
              </a:rPr>
              <a:t>Discriminación perceptiva</a:t>
            </a:r>
            <a:r>
              <a:rPr lang="es-AR" b="0" dirty="0" smtClean="0">
                <a:solidFill>
                  <a:schemeClr val="accent1"/>
                </a:solidFill>
                <a:latin typeface="Century" pitchFamily="18" charset="0"/>
              </a:rPr>
              <a:t>: </a:t>
            </a:r>
            <a:r>
              <a:rPr lang="es-AR" b="0" dirty="0" smtClean="0">
                <a:solidFill>
                  <a:schemeClr val="accent3"/>
                </a:solidFill>
                <a:latin typeface="Century" pitchFamily="18" charset="0"/>
              </a:rPr>
              <a:t>la discriminación perceptiva que se da en el proceso lector es de tipo visual y de carácter auditivo – fonético. Consiste en seleccionar arbitrariamente grafías/fonemas de entre un repertorio existente (abecedario) con el objeto de identificar y decodificar los grafemas/fonemas que se escriben/ leen . Una correcta discriminación visual, táctil y auditivo-fonética contribuirá a lograr una buena comprensión lectora.</a:t>
            </a:r>
          </a:p>
          <a:p>
            <a:pPr>
              <a:buFontTx/>
              <a:buChar char="-"/>
            </a:pPr>
            <a:r>
              <a:rPr lang="es-AR" b="0" u="sng" dirty="0" smtClean="0">
                <a:solidFill>
                  <a:schemeClr val="accent1"/>
                </a:solidFill>
                <a:latin typeface="Century" pitchFamily="18" charset="0"/>
              </a:rPr>
              <a:t>Memoria</a:t>
            </a:r>
            <a:r>
              <a:rPr lang="es-AR" u="sng" dirty="0" smtClean="0">
                <a:solidFill>
                  <a:schemeClr val="accent1"/>
                </a:solidFill>
                <a:latin typeface="Century" pitchFamily="18" charset="0"/>
              </a:rPr>
              <a:t>:</a:t>
            </a:r>
            <a:r>
              <a:rPr lang="es-AR" dirty="0" smtClean="0">
                <a:latin typeface="Century" pitchFamily="18" charset="0"/>
              </a:rPr>
              <a:t> </a:t>
            </a:r>
            <a:r>
              <a:rPr lang="es-AR" b="0" dirty="0" smtClean="0">
                <a:solidFill>
                  <a:schemeClr val="accent3"/>
                </a:solidFill>
                <a:latin typeface="Century" pitchFamily="18" charset="0"/>
              </a:rPr>
              <a:t>los distintos tipos de memoria existentes en cuanto a su modalidad temporal, mediata e inmediata intervinientes en el proceso de lectura y su comprensión . La memoria a largo plazo, al leer se van estableciendo vínculos  de significados con otros conocimientos previamente adquiridos, con lo cual se van consolidando.</a:t>
            </a:r>
          </a:p>
          <a:p>
            <a:r>
              <a:rPr lang="es-AR" b="0" dirty="0" smtClean="0">
                <a:solidFill>
                  <a:schemeClr val="accent3"/>
                </a:solidFill>
                <a:latin typeface="Century" pitchFamily="18" charset="0"/>
              </a:rPr>
              <a:t>La memoria a corto plazo, se activa el mecanismo de asociación, secuenciación, linealidad y recuerdo del texto, siguiendo la trayectoria o disposición lógica de la lectura estructurada a medida que se le va leyendo.</a:t>
            </a:r>
            <a:r>
              <a:rPr lang="es-AR" b="0" dirty="0">
                <a:solidFill>
                  <a:schemeClr val="accent3"/>
                </a:solidFill>
                <a:latin typeface="Century" pitchFamily="18" charset="0"/>
              </a:rPr>
              <a:t> </a:t>
            </a:r>
            <a:r>
              <a:rPr lang="es-AR" b="0" dirty="0" smtClean="0">
                <a:solidFill>
                  <a:schemeClr val="accent3"/>
                </a:solidFill>
                <a:latin typeface="Century" pitchFamily="18" charset="0"/>
              </a:rPr>
              <a:t>Personajes, temas, acciones.</a:t>
            </a:r>
          </a:p>
          <a:p>
            <a:r>
              <a:rPr lang="es-AR" b="0" dirty="0" smtClean="0">
                <a:solidFill>
                  <a:schemeClr val="accent3"/>
                </a:solidFill>
                <a:latin typeface="Century" pitchFamily="18" charset="0"/>
              </a:rPr>
              <a:t>Todos estos procesos son procesos son necesarios para comprender y no todos los alumnos los realizan de manera adecuada.</a:t>
            </a:r>
          </a:p>
          <a:p>
            <a:r>
              <a:rPr lang="es-AR" b="0" dirty="0" smtClean="0">
                <a:solidFill>
                  <a:schemeClr val="accent3"/>
                </a:solidFill>
                <a:latin typeface="Century" pitchFamily="18" charset="0"/>
              </a:rPr>
              <a:t>                        </a:t>
            </a:r>
          </a:p>
        </p:txBody>
      </p:sp>
    </p:spTree>
  </p:cSld>
  <p:clrMapOvr>
    <a:masterClrMapping/>
  </p:clrMapOvr>
  <p:transition spd="slow">
    <p:wipe dir="d"/>
    <p:sndAc>
      <p:stSnd>
        <p:snd r:embed="rId2" name="bomb.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14546" y="142852"/>
            <a:ext cx="5857916" cy="500066"/>
          </a:xfrm>
        </p:spPr>
        <p:txBody>
          <a:bodyPr>
            <a:normAutofit fontScale="90000"/>
          </a:bodyPr>
          <a:lstStyle/>
          <a:p>
            <a:r>
              <a:rPr lang="es-AR" sz="2800" b="0" dirty="0" smtClean="0">
                <a:solidFill>
                  <a:schemeClr val="accent1"/>
                </a:solidFill>
                <a:latin typeface="Century" pitchFamily="18" charset="0"/>
              </a:rPr>
              <a:t>           Comprender la lectura</a:t>
            </a:r>
            <a:endParaRPr lang="es-AR" sz="2800" b="0" dirty="0">
              <a:solidFill>
                <a:schemeClr val="accent1"/>
              </a:solidFill>
              <a:latin typeface="Century" pitchFamily="18" charset="0"/>
            </a:endParaRPr>
          </a:p>
        </p:txBody>
      </p:sp>
      <p:sp>
        <p:nvSpPr>
          <p:cNvPr id="3" name="2 Subtítulo"/>
          <p:cNvSpPr>
            <a:spLocks noGrp="1"/>
          </p:cNvSpPr>
          <p:nvPr>
            <p:ph type="subTitle" idx="1"/>
          </p:nvPr>
        </p:nvSpPr>
        <p:spPr>
          <a:xfrm>
            <a:off x="2285984" y="714356"/>
            <a:ext cx="6357982" cy="5929354"/>
          </a:xfrm>
        </p:spPr>
        <p:txBody>
          <a:bodyPr>
            <a:normAutofit lnSpcReduction="10000"/>
          </a:bodyPr>
          <a:lstStyle/>
          <a:p>
            <a:r>
              <a:rPr lang="es-AR" sz="1600" b="0" dirty="0" smtClean="0">
                <a:solidFill>
                  <a:schemeClr val="accent3"/>
                </a:solidFill>
                <a:latin typeface="Century" pitchFamily="18" charset="0"/>
              </a:rPr>
              <a:t>Los alumnos “malos lectores” tienen dificultades para comprender porque sus habilidades de decodificación de insuficientes.</a:t>
            </a:r>
          </a:p>
          <a:p>
            <a:r>
              <a:rPr lang="es-AR" sz="1600" b="0" dirty="0" smtClean="0">
                <a:solidFill>
                  <a:schemeClr val="accent3"/>
                </a:solidFill>
                <a:latin typeface="Century" pitchFamily="18" charset="0"/>
              </a:rPr>
              <a:t>Superada ya la etapa del aprendizaje de la decodificación y habiendo conseguido la suficientes fluidez lectora que le permita al alumno acceder a la comprensión, se analizan factores.</a:t>
            </a:r>
          </a:p>
          <a:p>
            <a:r>
              <a:rPr lang="es-AR" sz="1600" b="0" dirty="0" smtClean="0">
                <a:solidFill>
                  <a:schemeClr val="accent3"/>
                </a:solidFill>
                <a:latin typeface="Century" pitchFamily="18" charset="0"/>
              </a:rPr>
              <a:t>Los factores son:</a:t>
            </a:r>
          </a:p>
          <a:p>
            <a:pPr marL="342900" indent="-342900">
              <a:buAutoNum type="arabicParenR"/>
            </a:pPr>
            <a:r>
              <a:rPr lang="es-AR" sz="1600" b="0" dirty="0" smtClean="0">
                <a:solidFill>
                  <a:schemeClr val="accent3"/>
                </a:solidFill>
                <a:latin typeface="Century" pitchFamily="18" charset="0"/>
              </a:rPr>
              <a:t>Los conocimientos previos</a:t>
            </a:r>
          </a:p>
          <a:p>
            <a:pPr marL="342900" indent="-342900">
              <a:buAutoNum type="arabicParenR"/>
            </a:pPr>
            <a:r>
              <a:rPr lang="es-AR" sz="1600" b="0" dirty="0" smtClean="0">
                <a:solidFill>
                  <a:schemeClr val="accent3"/>
                </a:solidFill>
                <a:latin typeface="Century" pitchFamily="18" charset="0"/>
              </a:rPr>
              <a:t>La competencia del lector: constituida por el vocabulario que determina el grado de comprensión que se produce y por el dominio que el sujeto tienen en las estructuras sintácticas, que también condiciona la comprensión lograda.</a:t>
            </a:r>
          </a:p>
          <a:p>
            <a:pPr marL="342900" indent="-342900">
              <a:buAutoNum type="arabicParenR"/>
            </a:pPr>
            <a:r>
              <a:rPr lang="es-AR" sz="1600" b="0" dirty="0" smtClean="0">
                <a:solidFill>
                  <a:schemeClr val="accent3"/>
                </a:solidFill>
                <a:latin typeface="Century" pitchFamily="18" charset="0"/>
              </a:rPr>
              <a:t>Los esquemas: entendidos como la estructura de almacenamiento de la información en la memoria semántica y explican detalladamente como debe organizarse la información.</a:t>
            </a:r>
          </a:p>
          <a:p>
            <a:pPr marL="342900" indent="-342900">
              <a:buAutoNum type="arabicParenR"/>
            </a:pPr>
            <a:r>
              <a:rPr lang="es-AR" sz="1600" b="0" dirty="0" smtClean="0">
                <a:solidFill>
                  <a:schemeClr val="accent3"/>
                </a:solidFill>
                <a:latin typeface="Century" pitchFamily="18" charset="0"/>
              </a:rPr>
              <a:t>Los proceso de almacenamiento (memoria)</a:t>
            </a:r>
          </a:p>
          <a:p>
            <a:pPr marL="342900" indent="-342900">
              <a:buFontTx/>
              <a:buChar char="-"/>
            </a:pPr>
            <a:r>
              <a:rPr lang="es-AR" sz="1600" b="0" dirty="0" smtClean="0">
                <a:solidFill>
                  <a:schemeClr val="accent3"/>
                </a:solidFill>
                <a:latin typeface="Century" pitchFamily="18" charset="0"/>
              </a:rPr>
              <a:t>En primer lugar se debe poner en funcionamiento una estrategia estructural, determinar como esta organizada la información en el texto.</a:t>
            </a:r>
          </a:p>
          <a:p>
            <a:pPr marL="342900" indent="-342900"/>
            <a:r>
              <a:rPr lang="es-AR" sz="1600" b="0" dirty="0" smtClean="0">
                <a:solidFill>
                  <a:schemeClr val="accent3"/>
                </a:solidFill>
                <a:latin typeface="Century" pitchFamily="18" charset="0"/>
              </a:rPr>
              <a:t>-     En segundo lugar, el alumno debe crear la macroestrategia y lo hace en tres modos: </a:t>
            </a:r>
          </a:p>
          <a:p>
            <a:pPr marL="342900" indent="-342900"/>
            <a:endParaRPr lang="es-AR" sz="1600" dirty="0" smtClean="0"/>
          </a:p>
        </p:txBody>
      </p:sp>
    </p:spTree>
  </p:cSld>
  <p:clrMapOvr>
    <a:masterClrMapping/>
  </p:clrMapOvr>
  <p:transition spd="slow">
    <p:wipe dir="d"/>
    <p:sndAc>
      <p:stSnd>
        <p:snd r:embed="rId2" name="bomb.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286000" y="714356"/>
            <a:ext cx="6429404" cy="5643602"/>
          </a:xfrm>
        </p:spPr>
        <p:txBody>
          <a:bodyPr>
            <a:noAutofit/>
          </a:bodyPr>
          <a:lstStyle/>
          <a:p>
            <a:pPr marL="342900" indent="-342900">
              <a:buAutoNum type="alphaLcParenR"/>
            </a:pPr>
            <a:r>
              <a:rPr lang="es-AR" sz="1600" b="0" dirty="0" smtClean="0">
                <a:solidFill>
                  <a:schemeClr val="accent3"/>
                </a:solidFill>
              </a:rPr>
              <a:t>A través de la supresión de ideas que son fundamentales para la idea principal aquellas que son irrelevantes.</a:t>
            </a:r>
          </a:p>
          <a:p>
            <a:pPr marL="342900" indent="-342900">
              <a:buAutoNum type="alphaLcParenR"/>
            </a:pPr>
            <a:r>
              <a:rPr lang="es-AR" sz="1600" b="0" dirty="0" smtClean="0">
                <a:solidFill>
                  <a:schemeClr val="accent3"/>
                </a:solidFill>
              </a:rPr>
              <a:t>Generalizando para abstraer una idea desde los conceptos semánticos de las distintas ideas existentes en el texto.</a:t>
            </a:r>
          </a:p>
          <a:p>
            <a:pPr marL="342900" indent="-342900">
              <a:buAutoNum type="alphaLcParenR"/>
            </a:pPr>
            <a:r>
              <a:rPr lang="es-AR" sz="1600" b="0" dirty="0" smtClean="0">
                <a:solidFill>
                  <a:schemeClr val="accent3"/>
                </a:solidFill>
              </a:rPr>
              <a:t>Integrando una secuencia de oraciones y remplazándolas por otra totalmente nueva que no aparece en el texto como un concepto supraordenado.</a:t>
            </a:r>
          </a:p>
          <a:p>
            <a:pPr marL="342900" indent="-342900">
              <a:buFontTx/>
              <a:buChar char="-"/>
            </a:pPr>
            <a:r>
              <a:rPr lang="es-AR" sz="1600" b="0" dirty="0" smtClean="0">
                <a:solidFill>
                  <a:schemeClr val="accent3"/>
                </a:solidFill>
              </a:rPr>
              <a:t>En tercer lugar, el alumno debe hacer un uso estratégico, que consiste en identificar como se relacionan los elementos del texto entre si. </a:t>
            </a:r>
          </a:p>
          <a:p>
            <a:pPr marL="342900" indent="-342900">
              <a:buFontTx/>
              <a:buChar char="-"/>
            </a:pPr>
            <a:r>
              <a:rPr lang="es-AR" sz="1600" b="0" dirty="0" smtClean="0">
                <a:solidFill>
                  <a:schemeClr val="accent3"/>
                </a:solidFill>
              </a:rPr>
              <a:t>En cuarto lugar, debe implementarse estrategias de autorregulación de la comprensión. Ser capaz de reconocer las dificultades que puedan surgir en la comprensión, localizar su origen y buscar las medidas adecuadas para verlo.</a:t>
            </a:r>
          </a:p>
          <a:p>
            <a:pPr marL="342900" indent="-342900"/>
            <a:r>
              <a:rPr lang="es-AR" sz="1600" b="0" dirty="0" smtClean="0">
                <a:solidFill>
                  <a:schemeClr val="accent3"/>
                </a:solidFill>
              </a:rPr>
              <a:t>      Los alumnos que no realizan o lo hacen deficientemente, experimentan dificultades en la comprensión.</a:t>
            </a:r>
          </a:p>
          <a:p>
            <a:pPr marL="342900" indent="-342900"/>
            <a:r>
              <a:rPr lang="es-AR" sz="1600" b="0" dirty="0" smtClean="0">
                <a:solidFill>
                  <a:schemeClr val="accent3"/>
                </a:solidFill>
              </a:rPr>
              <a:t>      Manifiestan también un comportamiento lineal en la elaboración del resumen cuando intentan extraer la información lo hacen copiando literalmente algunas frases y obviando otras de formas que aparecen.</a:t>
            </a:r>
            <a:endParaRPr lang="es-AR" sz="1600" b="0" dirty="0">
              <a:solidFill>
                <a:schemeClr val="accent3"/>
              </a:solidFill>
            </a:endParaRPr>
          </a:p>
        </p:txBody>
      </p:sp>
    </p:spTree>
  </p:cSld>
  <p:clrMapOvr>
    <a:masterClrMapping/>
  </p:clrMapOvr>
  <p:transition spd="slow">
    <p:wipe dir="d"/>
    <p:sndAc>
      <p:stSnd>
        <p:snd r:embed="rId2" name="bomb.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928794" y="214290"/>
            <a:ext cx="7000924" cy="1143008"/>
          </a:xfrm>
        </p:spPr>
        <p:txBody>
          <a:bodyPr>
            <a:normAutofit fontScale="90000"/>
          </a:bodyPr>
          <a:lstStyle/>
          <a:p>
            <a:r>
              <a:rPr lang="es-AR" b="0" dirty="0" smtClean="0">
                <a:solidFill>
                  <a:schemeClr val="accent1"/>
                </a:solidFill>
                <a:latin typeface="Century" pitchFamily="18" charset="0"/>
              </a:rPr>
              <a:t>Características  de los alumnos con dificultades  de aprendizaje de comprensión lectora</a:t>
            </a:r>
            <a:endParaRPr lang="es-AR" b="0" dirty="0">
              <a:solidFill>
                <a:schemeClr val="accent1"/>
              </a:solidFill>
              <a:latin typeface="Century" pitchFamily="18" charset="0"/>
            </a:endParaRPr>
          </a:p>
        </p:txBody>
      </p:sp>
      <p:sp>
        <p:nvSpPr>
          <p:cNvPr id="5" name="4 Subtítulo"/>
          <p:cNvSpPr>
            <a:spLocks noGrp="1"/>
          </p:cNvSpPr>
          <p:nvPr>
            <p:ph type="subTitle" idx="1"/>
          </p:nvPr>
        </p:nvSpPr>
        <p:spPr>
          <a:xfrm>
            <a:off x="2286000" y="1428736"/>
            <a:ext cx="6572280" cy="5214974"/>
          </a:xfrm>
        </p:spPr>
        <p:txBody>
          <a:bodyPr>
            <a:normAutofit fontScale="92500" lnSpcReduction="10000"/>
          </a:bodyPr>
          <a:lstStyle/>
          <a:p>
            <a:r>
              <a:rPr lang="es-AR" b="0" dirty="0" smtClean="0">
                <a:solidFill>
                  <a:schemeClr val="accent3"/>
                </a:solidFill>
                <a:latin typeface="Century" pitchFamily="18" charset="0"/>
              </a:rPr>
              <a:t>Algunas características de comportamiento de los alumnos que presentan dificultades:</a:t>
            </a:r>
          </a:p>
          <a:p>
            <a:pPr marL="342900" indent="-342900">
              <a:buAutoNum type="alphaLcParenR"/>
            </a:pPr>
            <a:r>
              <a:rPr lang="es-AR" b="0" dirty="0" smtClean="0">
                <a:solidFill>
                  <a:schemeClr val="accent3"/>
                </a:solidFill>
                <a:latin typeface="Century" pitchFamily="18" charset="0"/>
              </a:rPr>
              <a:t>Aproximación pasiva a la lectura. Rechazo</a:t>
            </a:r>
          </a:p>
          <a:p>
            <a:pPr marL="342900" indent="-342900">
              <a:buAutoNum type="alphaLcParenR"/>
            </a:pPr>
            <a:r>
              <a:rPr lang="es-AR" b="0" dirty="0" smtClean="0">
                <a:solidFill>
                  <a:schemeClr val="accent3"/>
                </a:solidFill>
                <a:latin typeface="Century" pitchFamily="18" charset="0"/>
              </a:rPr>
              <a:t>Escasa motivación </a:t>
            </a:r>
          </a:p>
          <a:p>
            <a:pPr marL="342900" indent="-342900">
              <a:buAutoNum type="alphaLcParenR"/>
            </a:pPr>
            <a:r>
              <a:rPr lang="es-AR" b="0" dirty="0" smtClean="0">
                <a:solidFill>
                  <a:schemeClr val="accent3"/>
                </a:solidFill>
                <a:latin typeface="Century" pitchFamily="18" charset="0"/>
              </a:rPr>
              <a:t>Pensamiento autodevaluativos</a:t>
            </a:r>
          </a:p>
          <a:p>
            <a:pPr marL="342900" indent="-342900"/>
            <a:r>
              <a:rPr lang="es-AR" b="0" dirty="0" smtClean="0">
                <a:solidFill>
                  <a:schemeClr val="accent3"/>
                </a:solidFill>
                <a:latin typeface="Century" pitchFamily="18" charset="0"/>
              </a:rPr>
              <a:t>El rechazo por la lectura , los alumnos presentan</a:t>
            </a:r>
          </a:p>
          <a:p>
            <a:pPr marL="342900" indent="-342900"/>
            <a:r>
              <a:rPr lang="es-AR" b="0" dirty="0" smtClean="0">
                <a:solidFill>
                  <a:schemeClr val="accent3"/>
                </a:solidFill>
                <a:latin typeface="Century" pitchFamily="18" charset="0"/>
              </a:rPr>
              <a:t>comportamientos de evitación, tienden a “olvidar”</a:t>
            </a:r>
          </a:p>
          <a:p>
            <a:pPr marL="342900" indent="-342900"/>
            <a:r>
              <a:rPr lang="es-AR" b="0" dirty="0" smtClean="0">
                <a:solidFill>
                  <a:schemeClr val="accent3"/>
                </a:solidFill>
                <a:latin typeface="Century" pitchFamily="18" charset="0"/>
              </a:rPr>
              <a:t>sus lecturas que experimentan gran dificultad en</a:t>
            </a:r>
          </a:p>
          <a:p>
            <a:pPr marL="342900" indent="-342900"/>
            <a:r>
              <a:rPr lang="es-AR" b="0" dirty="0" smtClean="0">
                <a:solidFill>
                  <a:schemeClr val="accent3"/>
                </a:solidFill>
                <a:latin typeface="Century" pitchFamily="18" charset="0"/>
              </a:rPr>
              <a:t>comprender y optan por rechazar en la medida de lo</a:t>
            </a:r>
          </a:p>
          <a:p>
            <a:pPr marL="342900" indent="-342900"/>
            <a:r>
              <a:rPr lang="es-AR" b="0" dirty="0" smtClean="0">
                <a:solidFill>
                  <a:schemeClr val="accent3"/>
                </a:solidFill>
                <a:latin typeface="Century" pitchFamily="18" charset="0"/>
              </a:rPr>
              <a:t>posible la lectura. Estos alumnos, atendiendo a</a:t>
            </a:r>
          </a:p>
          <a:p>
            <a:pPr marL="342900" indent="-342900"/>
            <a:r>
              <a:rPr lang="es-AR" b="0" dirty="0" smtClean="0">
                <a:solidFill>
                  <a:schemeClr val="accent3"/>
                </a:solidFill>
                <a:latin typeface="Century" pitchFamily="18" charset="0"/>
              </a:rPr>
              <a:t>algunas palabras del vocabulario y algunas frases y</a:t>
            </a:r>
          </a:p>
          <a:p>
            <a:pPr marL="342900" indent="-342900"/>
            <a:r>
              <a:rPr lang="es-AR" b="0" dirty="0" smtClean="0">
                <a:solidFill>
                  <a:schemeClr val="accent3"/>
                </a:solidFill>
                <a:latin typeface="Century" pitchFamily="18" charset="0"/>
              </a:rPr>
              <a:t>no llegando a una comprensión profunda del texto. </a:t>
            </a:r>
          </a:p>
          <a:p>
            <a:pPr marL="342900" indent="-342900"/>
            <a:r>
              <a:rPr lang="es-AR" b="0" dirty="0" smtClean="0">
                <a:solidFill>
                  <a:schemeClr val="accent3"/>
                </a:solidFill>
                <a:latin typeface="Century" pitchFamily="18" charset="0"/>
              </a:rPr>
              <a:t>La escasa motivación hacia la lectura es otras</a:t>
            </a:r>
          </a:p>
          <a:p>
            <a:pPr marL="342900" indent="-342900"/>
            <a:r>
              <a:rPr lang="es-AR" b="0" dirty="0" smtClean="0">
                <a:solidFill>
                  <a:schemeClr val="accent3"/>
                </a:solidFill>
                <a:latin typeface="Century" pitchFamily="18" charset="0"/>
              </a:rPr>
              <a:t>características del alumno . Algunos malos lectores</a:t>
            </a:r>
          </a:p>
          <a:p>
            <a:pPr marL="342900" indent="-342900"/>
            <a:r>
              <a:rPr lang="es-AR" b="0" dirty="0" smtClean="0">
                <a:solidFill>
                  <a:schemeClr val="accent3"/>
                </a:solidFill>
                <a:latin typeface="Century" pitchFamily="18" charset="0"/>
              </a:rPr>
              <a:t>tienen la creencia. Ello contribuye a que su motivación</a:t>
            </a:r>
          </a:p>
          <a:p>
            <a:pPr marL="342900" indent="-342900"/>
            <a:r>
              <a:rPr lang="es-AR" b="0" dirty="0" smtClean="0">
                <a:solidFill>
                  <a:schemeClr val="accent3"/>
                </a:solidFill>
                <a:latin typeface="Century" pitchFamily="18" charset="0"/>
              </a:rPr>
              <a:t>por comprenderla no exista y se le preste mas atención a</a:t>
            </a:r>
          </a:p>
          <a:p>
            <a:pPr marL="342900" indent="-342900"/>
            <a:r>
              <a:rPr lang="es-AR" b="0" dirty="0" smtClean="0">
                <a:solidFill>
                  <a:schemeClr val="accent3"/>
                </a:solidFill>
                <a:latin typeface="Century" pitchFamily="18" charset="0"/>
              </a:rPr>
              <a:t>los procesos mas básicos de la lectura.</a:t>
            </a:r>
          </a:p>
          <a:p>
            <a:pPr marL="342900" indent="-342900">
              <a:buAutoNum type="alphaLcParenR"/>
            </a:pPr>
            <a:endParaRPr lang="es-AR" dirty="0"/>
          </a:p>
        </p:txBody>
      </p:sp>
    </p:spTree>
  </p:cSld>
  <p:clrMapOvr>
    <a:masterClrMapping/>
  </p:clrMapOvr>
  <p:transition spd="slow">
    <p:wipe dir="d"/>
    <p:sndAc>
      <p:stSnd>
        <p:snd r:embed="rId2" name="bomb.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7143800" cy="428628"/>
          </a:xfrm>
        </p:spPr>
        <p:txBody>
          <a:bodyPr>
            <a:noAutofit/>
          </a:bodyPr>
          <a:lstStyle/>
          <a:p>
            <a:r>
              <a:rPr lang="es-AR" sz="2800" dirty="0" smtClean="0">
                <a:solidFill>
                  <a:schemeClr val="accent1"/>
                </a:solidFill>
              </a:rPr>
              <a:t>         </a:t>
            </a:r>
            <a:r>
              <a:rPr lang="es-AR" sz="2800" u="sng" dirty="0" smtClean="0">
                <a:solidFill>
                  <a:schemeClr val="accent1"/>
                </a:solidFill>
                <a:latin typeface="Century" pitchFamily="18" charset="0"/>
              </a:rPr>
              <a:t>Tipos de comprensión lectora</a:t>
            </a:r>
            <a:endParaRPr lang="es-AR" sz="2800" u="sng" dirty="0">
              <a:solidFill>
                <a:schemeClr val="accent1"/>
              </a:solidFill>
              <a:latin typeface="Century" pitchFamily="18" charset="0"/>
            </a:endParaRPr>
          </a:p>
        </p:txBody>
      </p:sp>
      <p:sp>
        <p:nvSpPr>
          <p:cNvPr id="3" name="2 Marcador de contenido"/>
          <p:cNvSpPr>
            <a:spLocks noGrp="1"/>
          </p:cNvSpPr>
          <p:nvPr>
            <p:ph sz="quarter" idx="1"/>
          </p:nvPr>
        </p:nvSpPr>
        <p:spPr>
          <a:xfrm>
            <a:off x="285720" y="785794"/>
            <a:ext cx="7786742" cy="5214974"/>
          </a:xfrm>
        </p:spPr>
        <p:txBody>
          <a:bodyPr>
            <a:noAutofit/>
          </a:bodyPr>
          <a:lstStyle/>
          <a:p>
            <a:pPr>
              <a:buNone/>
            </a:pPr>
            <a:r>
              <a:rPr lang="es-AR" sz="1800" u="sng" dirty="0" smtClean="0">
                <a:solidFill>
                  <a:schemeClr val="accent3"/>
                </a:solidFill>
                <a:latin typeface="Century" pitchFamily="18" charset="0"/>
              </a:rPr>
              <a:t>Cuatro tipos</a:t>
            </a:r>
            <a:r>
              <a:rPr lang="es-AR" sz="1800" dirty="0" smtClean="0">
                <a:solidFill>
                  <a:schemeClr val="accent3"/>
                </a:solidFill>
                <a:latin typeface="Century" pitchFamily="18" charset="0"/>
              </a:rPr>
              <a:t>: la literal, la interpretativa, la evaluativa y la apreciativa.  </a:t>
            </a:r>
          </a:p>
          <a:p>
            <a:pPr marL="457200" indent="-457200">
              <a:buNone/>
            </a:pPr>
            <a:r>
              <a:rPr lang="es-AR" sz="1800" dirty="0" smtClean="0">
                <a:solidFill>
                  <a:schemeClr val="accent3"/>
                </a:solidFill>
                <a:latin typeface="Century" pitchFamily="18" charset="0"/>
              </a:rPr>
              <a:t> 1) La comprensión lectora literal: su función es obtener un significado literal de la escritura , reconocer y recordar los hechos tal y como aparecen expresos en la lectura de los primeros años de la escolaridad, en el inicio del aprendizaje formal de la lectura y una vez adquiridas ya las destrezas decodificadores básicas que le permitan al alumno una lectura fluida.</a:t>
            </a:r>
          </a:p>
          <a:p>
            <a:pPr marL="457200" indent="-457200">
              <a:buNone/>
            </a:pPr>
            <a:r>
              <a:rPr lang="es-AR" sz="1800" u="sng" dirty="0" smtClean="0">
                <a:solidFill>
                  <a:schemeClr val="accent3"/>
                </a:solidFill>
                <a:latin typeface="Century" pitchFamily="18" charset="0"/>
              </a:rPr>
              <a:t>Esta compuesta por dos procesos</a:t>
            </a:r>
            <a:r>
              <a:rPr lang="es-AR" sz="1800" dirty="0" smtClean="0">
                <a:solidFill>
                  <a:schemeClr val="accent3"/>
                </a:solidFill>
                <a:latin typeface="Century" pitchFamily="18" charset="0"/>
              </a:rPr>
              <a:t>:</a:t>
            </a:r>
          </a:p>
          <a:p>
            <a:pPr marL="457200" indent="-457200">
              <a:buAutoNum type="alphaLcParenR"/>
            </a:pPr>
            <a:r>
              <a:rPr lang="es-AR" sz="1800" u="sng" dirty="0" smtClean="0">
                <a:solidFill>
                  <a:schemeClr val="accent3"/>
                </a:solidFill>
                <a:latin typeface="Century" pitchFamily="18" charset="0"/>
              </a:rPr>
              <a:t>Acceso léxico</a:t>
            </a:r>
            <a:r>
              <a:rPr lang="es-AR" sz="1800" dirty="0" smtClean="0">
                <a:solidFill>
                  <a:schemeClr val="accent3"/>
                </a:solidFill>
                <a:latin typeface="Century" pitchFamily="18" charset="0"/>
              </a:rPr>
              <a:t>: cuando se reconocen los patrones de escritura o del sonido en el caso de la comprensión auditiva , están asociado a ellos se activan en la memoria a largo plazo.</a:t>
            </a:r>
          </a:p>
          <a:p>
            <a:pPr marL="457200" indent="-457200">
              <a:buAutoNum type="alphaLcParenR"/>
            </a:pPr>
            <a:r>
              <a:rPr lang="es-AR" sz="1800" u="sng" dirty="0" smtClean="0">
                <a:solidFill>
                  <a:schemeClr val="accent3"/>
                </a:solidFill>
                <a:latin typeface="Century" pitchFamily="18" charset="0"/>
              </a:rPr>
              <a:t>Análisis</a:t>
            </a:r>
            <a:r>
              <a:rPr lang="es-AR" sz="1800" dirty="0" smtClean="0">
                <a:solidFill>
                  <a:schemeClr val="accent3"/>
                </a:solidFill>
                <a:latin typeface="Century" pitchFamily="18" charset="0"/>
              </a:rPr>
              <a:t>: consiste en combinar el significado de varias palabras. Se comprende la frase como unidad completa y se comprende el párrafo como una idea general o unidad comprensiva.</a:t>
            </a:r>
          </a:p>
          <a:p>
            <a:pPr marL="457200" indent="-457200">
              <a:buNone/>
            </a:pPr>
            <a:r>
              <a:rPr lang="es-AR" sz="1800" dirty="0" smtClean="0">
                <a:solidFill>
                  <a:schemeClr val="accent3"/>
                </a:solidFill>
                <a:latin typeface="Century" pitchFamily="18" charset="0"/>
              </a:rPr>
              <a:t>2) </a:t>
            </a:r>
            <a:r>
              <a:rPr lang="es-AR" sz="1800" u="sng" dirty="0" smtClean="0">
                <a:solidFill>
                  <a:schemeClr val="accent3"/>
                </a:solidFill>
                <a:latin typeface="Century" pitchFamily="18" charset="0"/>
              </a:rPr>
              <a:t>La comprensión inferencial</a:t>
            </a:r>
            <a:r>
              <a:rPr lang="es-AR" sz="1800" dirty="0" smtClean="0">
                <a:solidFill>
                  <a:schemeClr val="accent3"/>
                </a:solidFill>
                <a:latin typeface="Century" pitchFamily="18" charset="0"/>
              </a:rPr>
              <a:t>: proporciona al lector una comprensión mas profunda y amplia de las ideas que esta leyendo.</a:t>
            </a:r>
          </a:p>
          <a:p>
            <a:pPr marL="457200" indent="-457200">
              <a:buNone/>
            </a:pPr>
            <a:r>
              <a:rPr lang="es-AR" sz="1800" u="sng" dirty="0" smtClean="0">
                <a:solidFill>
                  <a:schemeClr val="accent3"/>
                </a:solidFill>
                <a:latin typeface="Century" pitchFamily="18" charset="0"/>
              </a:rPr>
              <a:t>Esta formada por tres procesos</a:t>
            </a:r>
            <a:r>
              <a:rPr lang="es-AR" sz="1800" dirty="0" smtClean="0">
                <a:solidFill>
                  <a:schemeClr val="accent3"/>
                </a:solidFill>
                <a:latin typeface="Century" pitchFamily="18" charset="0"/>
              </a:rPr>
              <a:t>:</a:t>
            </a:r>
          </a:p>
          <a:p>
            <a:pPr marL="457200" indent="-457200">
              <a:buAutoNum type="alphaLcParenR"/>
            </a:pPr>
            <a:r>
              <a:rPr lang="es-AR" sz="1800" u="sng" dirty="0" smtClean="0">
                <a:solidFill>
                  <a:schemeClr val="accent3"/>
                </a:solidFill>
                <a:latin typeface="Century" pitchFamily="18" charset="0"/>
              </a:rPr>
              <a:t>La integración</a:t>
            </a:r>
            <a:r>
              <a:rPr lang="es-AR" sz="1800" dirty="0" smtClean="0">
                <a:solidFill>
                  <a:schemeClr val="accent3"/>
                </a:solidFill>
                <a:latin typeface="Century" pitchFamily="18" charset="0"/>
              </a:rPr>
              <a:t>: cuando la relación semántica no esta explicita en el texto y se infiere para comprenderla.</a:t>
            </a:r>
          </a:p>
          <a:p>
            <a:pPr marL="457200" indent="-457200">
              <a:buNone/>
            </a:pPr>
            <a:endParaRPr lang="es-AR" sz="1800" dirty="0"/>
          </a:p>
        </p:txBody>
      </p:sp>
    </p:spTree>
  </p:cSld>
  <p:clrMapOvr>
    <a:masterClrMapping/>
  </p:clrMapOvr>
  <p:transition spd="slow">
    <p:wipe dir="d"/>
    <p:sndAc>
      <p:stSnd>
        <p:snd r:embed="rId2" name="bomb.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357166"/>
            <a:ext cx="7715304" cy="6215106"/>
          </a:xfrm>
        </p:spPr>
        <p:txBody>
          <a:bodyPr>
            <a:normAutofit/>
          </a:bodyPr>
          <a:lstStyle/>
          <a:p>
            <a:pPr>
              <a:buNone/>
            </a:pPr>
            <a:r>
              <a:rPr lang="es-AR" sz="2000" dirty="0" smtClean="0">
                <a:solidFill>
                  <a:schemeClr val="accent3"/>
                </a:solidFill>
                <a:latin typeface="Century" pitchFamily="18" charset="0"/>
              </a:rPr>
              <a:t>Lo que hace el lector experto ante la lectura de estas frases :</a:t>
            </a:r>
          </a:p>
          <a:p>
            <a:pPr>
              <a:buFontTx/>
              <a:buChar char="-"/>
            </a:pPr>
            <a:r>
              <a:rPr lang="es-AR" sz="2000" dirty="0" smtClean="0">
                <a:solidFill>
                  <a:schemeClr val="accent3"/>
                </a:solidFill>
                <a:latin typeface="Century" pitchFamily="18" charset="0"/>
              </a:rPr>
              <a:t>Utiliza las reglas aceptadas sobre las inferiores pronominales para inferir  que (el) en la segunda oración se refiere al corredor en la primera oración.</a:t>
            </a:r>
          </a:p>
          <a:p>
            <a:pPr>
              <a:buFontTx/>
              <a:buChar char="-"/>
            </a:pPr>
            <a:r>
              <a:rPr lang="es-AR" sz="2000" dirty="0" smtClean="0">
                <a:solidFill>
                  <a:schemeClr val="accent3"/>
                </a:solidFill>
                <a:latin typeface="Century" pitchFamily="18" charset="0"/>
              </a:rPr>
              <a:t>Utiliza conocimientos previos sobre los que se hace cuando un toro persigue a alguien.</a:t>
            </a:r>
          </a:p>
          <a:p>
            <a:pPr>
              <a:buNone/>
            </a:pPr>
            <a:r>
              <a:rPr lang="es-AR" sz="2000" dirty="0" smtClean="0">
                <a:solidFill>
                  <a:schemeClr val="accent3"/>
                </a:solidFill>
                <a:latin typeface="Century" pitchFamily="18" charset="0"/>
              </a:rPr>
              <a:t>b) </a:t>
            </a:r>
            <a:r>
              <a:rPr lang="es-AR" sz="2000" u="sng" dirty="0" smtClean="0">
                <a:solidFill>
                  <a:schemeClr val="accent3"/>
                </a:solidFill>
                <a:latin typeface="Century" pitchFamily="18" charset="0"/>
              </a:rPr>
              <a:t>El resumen</a:t>
            </a:r>
            <a:r>
              <a:rPr lang="es-AR" sz="2000" dirty="0" smtClean="0">
                <a:solidFill>
                  <a:schemeClr val="accent3"/>
                </a:solidFill>
                <a:latin typeface="Century" pitchFamily="18" charset="0"/>
              </a:rPr>
              <a:t>: la función del resumen mental consiste en la memoria del lector y se considera como un conjunto de proposiciones que representan ideas principales. Cuando se encuentran expresiones en el texto del tipo: “ por consiguiente”, “por lo tanto”, “ en consecuencia”.</a:t>
            </a:r>
          </a:p>
          <a:p>
            <a:pPr>
              <a:buNone/>
            </a:pPr>
            <a:r>
              <a:rPr lang="es-AR" sz="2000" dirty="0" smtClean="0">
                <a:solidFill>
                  <a:schemeClr val="accent3"/>
                </a:solidFill>
                <a:latin typeface="Century" pitchFamily="18" charset="0"/>
              </a:rPr>
              <a:t>c) </a:t>
            </a:r>
            <a:r>
              <a:rPr lang="es-AR" sz="2000" u="sng" dirty="0" smtClean="0">
                <a:solidFill>
                  <a:schemeClr val="accent3"/>
                </a:solidFill>
                <a:latin typeface="Century" pitchFamily="18" charset="0"/>
              </a:rPr>
              <a:t>La elaboración</a:t>
            </a:r>
            <a:r>
              <a:rPr lang="es-AR" sz="2000" dirty="0" smtClean="0">
                <a:solidFill>
                  <a:schemeClr val="accent3"/>
                </a:solidFill>
                <a:latin typeface="Century" pitchFamily="18" charset="0"/>
              </a:rPr>
              <a:t>: es que no importa o añade el lector al texto que esta leyendo. Por ejemplo:</a:t>
            </a:r>
          </a:p>
          <a:p>
            <a:pPr>
              <a:buNone/>
            </a:pPr>
            <a:r>
              <a:rPr lang="es-AR" sz="2000" dirty="0" smtClean="0">
                <a:solidFill>
                  <a:schemeClr val="accent3"/>
                </a:solidFill>
                <a:latin typeface="Century" pitchFamily="18" charset="0"/>
              </a:rPr>
              <a:t>Lo que pone en el texto: “la leja de la estantería estaba saturada de libros”.</a:t>
            </a:r>
          </a:p>
          <a:p>
            <a:pPr>
              <a:buNone/>
            </a:pPr>
            <a:r>
              <a:rPr lang="es-AR" sz="2000" dirty="0" smtClean="0">
                <a:solidFill>
                  <a:schemeClr val="accent3"/>
                </a:solidFill>
                <a:latin typeface="Century" pitchFamily="18" charset="0"/>
              </a:rPr>
              <a:t>Lo que añade el lector: “es la pieza de madera de la estantería que debe soportar el peso de los libros que se le ponen encima”.</a:t>
            </a:r>
          </a:p>
          <a:p>
            <a:pPr>
              <a:buNone/>
            </a:pPr>
            <a:endParaRPr lang="es-AR" sz="2000" dirty="0">
              <a:latin typeface="Century" pitchFamily="18" charset="0"/>
            </a:endParaRPr>
          </a:p>
        </p:txBody>
      </p:sp>
    </p:spTree>
  </p:cSld>
  <p:clrMapOvr>
    <a:masterClrMapping/>
  </p:clrMapOvr>
  <p:transition spd="slow">
    <p:wipe dir="d"/>
    <p:sndAc>
      <p:stSnd>
        <p:snd r:embed="rId2" name="bomb.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2852"/>
            <a:ext cx="8329642" cy="6331100"/>
          </a:xfrm>
        </p:spPr>
        <p:txBody>
          <a:bodyPr/>
          <a:lstStyle/>
          <a:p>
            <a:r>
              <a:rPr lang="es-AR" sz="2000" dirty="0" smtClean="0">
                <a:solidFill>
                  <a:schemeClr val="accent1">
                    <a:lumMod val="50000"/>
                  </a:schemeClr>
                </a:solidFill>
                <a:latin typeface="Century" pitchFamily="18" charset="0"/>
              </a:rPr>
              <a:t>d</a:t>
            </a:r>
            <a:r>
              <a:rPr lang="es-AR" sz="2000" dirty="0" smtClean="0">
                <a:solidFill>
                  <a:schemeClr val="accent1">
                    <a:lumMod val="50000"/>
                  </a:schemeClr>
                </a:solidFill>
                <a:latin typeface="Century" pitchFamily="18" charset="0"/>
              </a:rPr>
              <a:t>)- </a:t>
            </a:r>
            <a:r>
              <a:rPr lang="es-AR" sz="2000" dirty="0" smtClean="0">
                <a:solidFill>
                  <a:schemeClr val="accent1">
                    <a:lumMod val="50000"/>
                  </a:schemeClr>
                </a:solidFill>
                <a:latin typeface="Century" pitchFamily="18" charset="0"/>
              </a:rPr>
              <a:t>La comprensión critica es un nivel mas avanzado de </a:t>
            </a:r>
            <a:r>
              <a:rPr lang="es-AR" sz="2000" dirty="0" smtClean="0">
                <a:solidFill>
                  <a:schemeClr val="accent1">
                    <a:lumMod val="50000"/>
                  </a:schemeClr>
                </a:solidFill>
                <a:latin typeface="Century" pitchFamily="18" charset="0"/>
              </a:rPr>
              <a:t>conceptualización </a:t>
            </a:r>
            <a:r>
              <a:rPr lang="es-AR" sz="2000" dirty="0" smtClean="0">
                <a:solidFill>
                  <a:schemeClr val="accent1">
                    <a:lumMod val="50000"/>
                  </a:schemeClr>
                </a:solidFill>
                <a:latin typeface="Century" pitchFamily="18" charset="0"/>
              </a:rPr>
              <a:t>, </a:t>
            </a:r>
            <a:r>
              <a:rPr lang="es-AR" sz="2000" dirty="0" smtClean="0">
                <a:solidFill>
                  <a:schemeClr val="accent1">
                    <a:lumMod val="50000"/>
                  </a:schemeClr>
                </a:solidFill>
                <a:latin typeface="Century" pitchFamily="18" charset="0"/>
              </a:rPr>
              <a:t>caracterizado </a:t>
            </a:r>
            <a:r>
              <a:rPr lang="es-AR" sz="2000" dirty="0" smtClean="0">
                <a:solidFill>
                  <a:schemeClr val="accent1">
                    <a:lumMod val="50000"/>
                  </a:schemeClr>
                </a:solidFill>
                <a:latin typeface="Century" pitchFamily="18" charset="0"/>
              </a:rPr>
              <a:t>por emitir juicios personales </a:t>
            </a:r>
            <a:r>
              <a:rPr lang="es-AR" sz="2000" dirty="0" smtClean="0">
                <a:solidFill>
                  <a:schemeClr val="accent1">
                    <a:lumMod val="50000"/>
                  </a:schemeClr>
                </a:solidFill>
                <a:latin typeface="Century" pitchFamily="18" charset="0"/>
              </a:rPr>
              <a:t>acerca </a:t>
            </a:r>
            <a:r>
              <a:rPr lang="es-AR" sz="2000" dirty="0" smtClean="0">
                <a:solidFill>
                  <a:schemeClr val="accent1">
                    <a:lumMod val="50000"/>
                  </a:schemeClr>
                </a:solidFill>
                <a:latin typeface="Century" pitchFamily="18" charset="0"/>
              </a:rPr>
              <a:t>del texto.</a:t>
            </a:r>
          </a:p>
          <a:p>
            <a:r>
              <a:rPr lang="es-AR" sz="2000" dirty="0" smtClean="0">
                <a:solidFill>
                  <a:schemeClr val="accent1">
                    <a:lumMod val="50000"/>
                  </a:schemeClr>
                </a:solidFill>
                <a:latin typeface="Century" pitchFamily="18" charset="0"/>
              </a:rPr>
              <a:t>e</a:t>
            </a:r>
            <a:r>
              <a:rPr lang="es-AR" sz="2000" dirty="0" smtClean="0">
                <a:solidFill>
                  <a:schemeClr val="accent1">
                    <a:lumMod val="50000"/>
                  </a:schemeClr>
                </a:solidFill>
                <a:latin typeface="Century" pitchFamily="18" charset="0"/>
              </a:rPr>
              <a:t>)-</a:t>
            </a:r>
            <a:r>
              <a:rPr lang="es-AR" sz="2000" dirty="0" smtClean="0">
                <a:solidFill>
                  <a:schemeClr val="accent1">
                    <a:lumMod val="50000"/>
                  </a:schemeClr>
                </a:solidFill>
                <a:latin typeface="Century" pitchFamily="18" charset="0"/>
              </a:rPr>
              <a:t>La meta </a:t>
            </a:r>
            <a:r>
              <a:rPr lang="es-AR" sz="2000" dirty="0" smtClean="0">
                <a:solidFill>
                  <a:schemeClr val="accent1">
                    <a:lumMod val="50000"/>
                  </a:schemeClr>
                </a:solidFill>
                <a:latin typeface="Century" pitchFamily="18" charset="0"/>
              </a:rPr>
              <a:t>comprensión </a:t>
            </a:r>
            <a:r>
              <a:rPr lang="es-AR" sz="2000" dirty="0" smtClean="0">
                <a:solidFill>
                  <a:schemeClr val="accent1">
                    <a:lumMod val="50000"/>
                  </a:schemeClr>
                </a:solidFill>
                <a:latin typeface="Century" pitchFamily="18" charset="0"/>
              </a:rPr>
              <a:t>lectora , corresponde a las habilidades de control </a:t>
            </a:r>
            <a:r>
              <a:rPr lang="es-AR" sz="2000" dirty="0" smtClean="0">
                <a:solidFill>
                  <a:schemeClr val="accent1">
                    <a:lumMod val="50000"/>
                  </a:schemeClr>
                </a:solidFill>
                <a:latin typeface="Century" pitchFamily="18" charset="0"/>
              </a:rPr>
              <a:t>a través </a:t>
            </a:r>
            <a:r>
              <a:rPr lang="es-AR" sz="2000" dirty="0" smtClean="0">
                <a:solidFill>
                  <a:schemeClr val="accent1">
                    <a:lumMod val="50000"/>
                  </a:schemeClr>
                </a:solidFill>
                <a:latin typeface="Century" pitchFamily="18" charset="0"/>
              </a:rPr>
              <a:t>del </a:t>
            </a:r>
            <a:r>
              <a:rPr lang="es-AR" sz="2000" dirty="0" smtClean="0">
                <a:solidFill>
                  <a:schemeClr val="accent1">
                    <a:lumMod val="50000"/>
                  </a:schemeClr>
                </a:solidFill>
                <a:latin typeface="Century" pitchFamily="18" charset="0"/>
              </a:rPr>
              <a:t>análisis </a:t>
            </a:r>
            <a:r>
              <a:rPr lang="es-AR" sz="2000" dirty="0" smtClean="0">
                <a:solidFill>
                  <a:schemeClr val="accent1">
                    <a:lumMod val="50000"/>
                  </a:schemeClr>
                </a:solidFill>
                <a:latin typeface="Century" pitchFamily="18" charset="0"/>
              </a:rPr>
              <a:t>de las condiciones y </a:t>
            </a:r>
            <a:r>
              <a:rPr lang="es-AR" sz="2000" dirty="0" smtClean="0">
                <a:solidFill>
                  <a:schemeClr val="accent1">
                    <a:lumMod val="50000"/>
                  </a:schemeClr>
                </a:solidFill>
                <a:latin typeface="Century" pitchFamily="18" charset="0"/>
              </a:rPr>
              <a:t>síntomas </a:t>
            </a:r>
            <a:r>
              <a:rPr lang="es-AR" sz="2000" dirty="0" smtClean="0">
                <a:solidFill>
                  <a:schemeClr val="accent1">
                    <a:lumMod val="50000"/>
                  </a:schemeClr>
                </a:solidFill>
                <a:latin typeface="Century" pitchFamily="18" charset="0"/>
              </a:rPr>
              <a:t>que desencadenan el fallo o la deficiencia .</a:t>
            </a:r>
          </a:p>
          <a:p>
            <a:r>
              <a:rPr lang="es-AR" sz="2000" u="sng" dirty="0" smtClean="0">
                <a:solidFill>
                  <a:schemeClr val="accent1">
                    <a:lumMod val="50000"/>
                  </a:schemeClr>
                </a:solidFill>
                <a:latin typeface="Century" pitchFamily="18" charset="0"/>
              </a:rPr>
              <a:t>Objetivos de la meta </a:t>
            </a:r>
            <a:r>
              <a:rPr lang="es-AR" sz="2000" u="sng" dirty="0" err="1" smtClean="0">
                <a:solidFill>
                  <a:schemeClr val="accent1">
                    <a:lumMod val="50000"/>
                  </a:schemeClr>
                </a:solidFill>
                <a:latin typeface="Century" pitchFamily="18" charset="0"/>
              </a:rPr>
              <a:t>comprension</a:t>
            </a:r>
            <a:r>
              <a:rPr lang="es-AR" sz="2000" u="sng" dirty="0" smtClean="0">
                <a:solidFill>
                  <a:schemeClr val="accent1">
                    <a:lumMod val="50000"/>
                  </a:schemeClr>
                </a:solidFill>
                <a:latin typeface="Century" pitchFamily="18" charset="0"/>
              </a:rPr>
              <a:t> lectora :</a:t>
            </a:r>
          </a:p>
          <a:p>
            <a:r>
              <a:rPr lang="es-AR" sz="2000" dirty="0" smtClean="0">
                <a:solidFill>
                  <a:schemeClr val="accent1">
                    <a:lumMod val="50000"/>
                  </a:schemeClr>
                </a:solidFill>
                <a:latin typeface="Century" pitchFamily="18" charset="0"/>
              </a:rPr>
              <a:t>Relacionar la </a:t>
            </a:r>
            <a:r>
              <a:rPr lang="es-AR" sz="2000" dirty="0" smtClean="0">
                <a:solidFill>
                  <a:schemeClr val="accent1">
                    <a:lumMod val="50000"/>
                  </a:schemeClr>
                </a:solidFill>
                <a:latin typeface="Century" pitchFamily="18" charset="0"/>
              </a:rPr>
              <a:t>información </a:t>
            </a:r>
            <a:r>
              <a:rPr lang="es-AR" sz="2000" dirty="0" smtClean="0">
                <a:solidFill>
                  <a:schemeClr val="accent1">
                    <a:lumMod val="50000"/>
                  </a:schemeClr>
                </a:solidFill>
                <a:latin typeface="Century" pitchFamily="18" charset="0"/>
              </a:rPr>
              <a:t>nueva con los conocimientos previos , acerca del texto a leer .</a:t>
            </a:r>
          </a:p>
          <a:p>
            <a:r>
              <a:rPr lang="es-AR" sz="2000" dirty="0" smtClean="0">
                <a:solidFill>
                  <a:schemeClr val="accent1">
                    <a:lumMod val="50000"/>
                  </a:schemeClr>
                </a:solidFill>
                <a:latin typeface="Century" pitchFamily="18" charset="0"/>
              </a:rPr>
              <a:t>Tener claros los objetivos , que pretende la lectura .</a:t>
            </a:r>
          </a:p>
          <a:p>
            <a:r>
              <a:rPr lang="es-AR" sz="2000" dirty="0" smtClean="0">
                <a:solidFill>
                  <a:schemeClr val="accent1">
                    <a:lumMod val="50000"/>
                  </a:schemeClr>
                </a:solidFill>
                <a:latin typeface="Century" pitchFamily="18" charset="0"/>
              </a:rPr>
              <a:t>Evaluar los resultados obtenidos de la lectura.</a:t>
            </a:r>
          </a:p>
          <a:p>
            <a:r>
              <a:rPr lang="es-AR" sz="2000" dirty="0" smtClean="0">
                <a:solidFill>
                  <a:schemeClr val="accent1">
                    <a:lumMod val="50000"/>
                  </a:schemeClr>
                </a:solidFill>
                <a:latin typeface="Century" pitchFamily="18" charset="0"/>
              </a:rPr>
              <a:t>Etc.</a:t>
            </a:r>
          </a:p>
          <a:p>
            <a:endParaRPr lang="es-AR" dirty="0" smtClean="0"/>
          </a:p>
          <a:p>
            <a:endParaRPr lang="es-AR" dirty="0" smtClean="0"/>
          </a:p>
          <a:p>
            <a:endParaRPr lang="es-AR" dirty="0" smtClean="0"/>
          </a:p>
          <a:p>
            <a:endParaRPr lang="es-AR" dirty="0" smtClean="0"/>
          </a:p>
          <a:p>
            <a:endParaRPr lang="es-AR" dirty="0" smtClean="0"/>
          </a:p>
          <a:p>
            <a:endParaRPr lang="es-AR" dirty="0" smtClean="0"/>
          </a:p>
          <a:p>
            <a:endParaRPr lang="es-AR" dirty="0" smtClean="0"/>
          </a:p>
          <a:p>
            <a:endParaRPr lang="es-AR" dirty="0" smtClean="0"/>
          </a:p>
        </p:txBody>
      </p:sp>
    </p:spTree>
  </p:cSld>
  <p:clrMapOvr>
    <a:masterClrMapping/>
  </p:clrMapOvr>
  <p:transition spd="slow">
    <p:wipe dir="d"/>
    <p:sndAc>
      <p:stSnd>
        <p:snd r:embed="rId2" name="bomb.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0" y="285728"/>
            <a:ext cx="9144000" cy="6572272"/>
          </a:xfrm>
        </p:spPr>
        <p:txBody>
          <a:bodyPr>
            <a:normAutofit/>
          </a:bodyPr>
          <a:lstStyle/>
          <a:p>
            <a:pPr algn="ctr"/>
            <a:r>
              <a:rPr lang="es-AR" sz="2800" u="sng" dirty="0" smtClean="0">
                <a:solidFill>
                  <a:schemeClr val="accent1"/>
                </a:solidFill>
                <a:latin typeface="Century" pitchFamily="18" charset="0"/>
              </a:rPr>
              <a:t>DIFICULTADES EN COMPRENSION LECTORA</a:t>
            </a:r>
            <a:r>
              <a:rPr lang="es-AR" sz="2800" dirty="0" smtClean="0"/>
              <a:t> </a:t>
            </a:r>
          </a:p>
          <a:p>
            <a:pPr indent="540000">
              <a:lnSpc>
                <a:spcPct val="110000"/>
              </a:lnSpc>
            </a:pPr>
            <a:r>
              <a:rPr lang="es-AR" sz="1800" dirty="0" smtClean="0">
                <a:solidFill>
                  <a:schemeClr val="accent3"/>
                </a:solidFill>
                <a:latin typeface="Century" pitchFamily="18" charset="0"/>
              </a:rPr>
              <a:t>Las dificultades que se producen , son aquellas que llevan al lector a no haber extraído el significado del texto o haberlo hecho insuficiente y deficitariamente .</a:t>
            </a:r>
          </a:p>
          <a:p>
            <a:pPr indent="540000">
              <a:lnSpc>
                <a:spcPct val="110000"/>
              </a:lnSpc>
            </a:pPr>
            <a:r>
              <a:rPr lang="es-AR" sz="1800" b="1" u="sng" dirty="0" smtClean="0">
                <a:solidFill>
                  <a:schemeClr val="accent3"/>
                </a:solidFill>
                <a:latin typeface="Century" pitchFamily="18" charset="0"/>
              </a:rPr>
              <a:t>La lectura incomprensiva literal </a:t>
            </a:r>
            <a:r>
              <a:rPr lang="es-AR" sz="1800" dirty="0" smtClean="0">
                <a:solidFill>
                  <a:schemeClr val="accent3"/>
                </a:solidFill>
                <a:latin typeface="Century" pitchFamily="18" charset="0"/>
              </a:rPr>
              <a:t>:corresponde a una lectura de reconocimiento y de memoria. Los alumnos con baja comprensión literal presenta dificultad para : reconocer el significado de palabras , identificar sinónimos y antónimos , fijar y retener la información , etc.</a:t>
            </a:r>
          </a:p>
          <a:p>
            <a:pPr indent="540000">
              <a:lnSpc>
                <a:spcPct val="110000"/>
              </a:lnSpc>
            </a:pPr>
            <a:r>
              <a:rPr lang="es-AR" sz="1800" b="1" u="sng" dirty="0" smtClean="0">
                <a:solidFill>
                  <a:schemeClr val="accent3"/>
                </a:solidFill>
                <a:latin typeface="Century" pitchFamily="18" charset="0"/>
              </a:rPr>
              <a:t>Lectura de comprensión interpretativa</a:t>
            </a:r>
            <a:r>
              <a:rPr lang="es-AR" sz="1800" u="sng" dirty="0" smtClean="0">
                <a:solidFill>
                  <a:schemeClr val="accent3"/>
                </a:solidFill>
                <a:latin typeface="Century" pitchFamily="18" charset="0"/>
              </a:rPr>
              <a:t>:</a:t>
            </a:r>
          </a:p>
          <a:p>
            <a:pPr indent="540000">
              <a:lnSpc>
                <a:spcPct val="110000"/>
              </a:lnSpc>
            </a:pPr>
            <a:r>
              <a:rPr lang="es-AR" sz="1800" dirty="0" smtClean="0">
                <a:solidFill>
                  <a:schemeClr val="accent3"/>
                </a:solidFill>
                <a:latin typeface="Century" pitchFamily="18" charset="0"/>
              </a:rPr>
              <a:t>supone un grado superior al anterior .Los alumnos con baja comprensión interpretativa , presentan dificultades para: traducir el signicado de palabras nuevas , contextualizar el significado de las palabras , distinguir lo real de lo imaginario .</a:t>
            </a:r>
          </a:p>
          <a:p>
            <a:pPr indent="540000">
              <a:lnSpc>
                <a:spcPct val="110000"/>
              </a:lnSpc>
            </a:pPr>
            <a:r>
              <a:rPr lang="es-AR" sz="1800" b="1" u="sng" dirty="0" smtClean="0">
                <a:solidFill>
                  <a:schemeClr val="accent3"/>
                </a:solidFill>
                <a:latin typeface="Century" pitchFamily="18" charset="0"/>
              </a:rPr>
              <a:t>La lectura comprensiva critica</a:t>
            </a:r>
            <a:r>
              <a:rPr lang="es-AR" sz="1800" dirty="0" smtClean="0">
                <a:solidFill>
                  <a:schemeClr val="accent3"/>
                </a:solidFill>
                <a:latin typeface="Century" pitchFamily="18" charset="0"/>
              </a:rPr>
              <a:t>: estos alumnos presentan dificultad para distinguir los hechos de las opiniones del autor, valorar el texto ,distinguir los subjetivo de lo objetivo </a:t>
            </a:r>
            <a:r>
              <a:rPr lang="es-AR" sz="1800" dirty="0" smtClean="0">
                <a:solidFill>
                  <a:schemeClr val="accent3"/>
                </a:solidFill>
              </a:rPr>
              <a:t>.</a:t>
            </a:r>
          </a:p>
          <a:p>
            <a:endParaRPr lang="es-AR" dirty="0" smtClean="0"/>
          </a:p>
          <a:p>
            <a:endParaRPr lang="es-AR" dirty="0" smtClean="0"/>
          </a:p>
          <a:p>
            <a:endParaRPr lang="es-AR" dirty="0" smtClean="0"/>
          </a:p>
          <a:p>
            <a:pPr>
              <a:buNone/>
            </a:pPr>
            <a:endParaRPr lang="es-AR" dirty="0" smtClean="0"/>
          </a:p>
          <a:p>
            <a:pPr>
              <a:buNone/>
            </a:pPr>
            <a:endParaRPr lang="es-AR" dirty="0" smtClean="0"/>
          </a:p>
          <a:p>
            <a:endParaRPr lang="es-AR" dirty="0" smtClean="0"/>
          </a:p>
          <a:p>
            <a:pPr>
              <a:buNone/>
            </a:pPr>
            <a:endParaRPr lang="es-AR" dirty="0"/>
          </a:p>
        </p:txBody>
      </p:sp>
    </p:spTree>
  </p:cSld>
  <p:clrMapOvr>
    <a:masterClrMapping/>
  </p:clrMapOvr>
  <p:transition spd="slow">
    <p:wipe dir="d"/>
    <p:sndAc>
      <p:stSnd>
        <p:snd r:embed="rId2" name="bomb.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0" y="0"/>
            <a:ext cx="9144000" cy="6858000"/>
          </a:xfrm>
        </p:spPr>
        <p:txBody>
          <a:bodyPr>
            <a:normAutofit/>
          </a:bodyPr>
          <a:lstStyle/>
          <a:p>
            <a:pPr>
              <a:buNone/>
            </a:pPr>
            <a:r>
              <a:rPr lang="es-AR" b="1" dirty="0" smtClean="0"/>
              <a:t>                         </a:t>
            </a:r>
            <a:r>
              <a:rPr lang="es-AR" b="1" u="sng" dirty="0" smtClean="0">
                <a:solidFill>
                  <a:schemeClr val="accent1"/>
                </a:solidFill>
                <a:latin typeface="Century" pitchFamily="18" charset="0"/>
              </a:rPr>
              <a:t>CAUSAS DE LAS DIFICULTADES</a:t>
            </a:r>
          </a:p>
          <a:p>
            <a:pPr indent="274320">
              <a:buNone/>
            </a:pPr>
            <a:r>
              <a:rPr lang="es-AR" dirty="0" smtClean="0"/>
              <a:t>   </a:t>
            </a:r>
            <a:r>
              <a:rPr lang="es-AR" sz="2200" dirty="0" smtClean="0">
                <a:solidFill>
                  <a:schemeClr val="accent3"/>
                </a:solidFill>
              </a:rPr>
              <a:t>Las dificultades de los módulos sintácticos y semánticos en el procesamiento de la información , son los responsables de la falta de comprensión lectora .</a:t>
            </a:r>
          </a:p>
          <a:p>
            <a:pPr indent="274320">
              <a:buNone/>
            </a:pPr>
            <a:r>
              <a:rPr lang="es-AR" sz="2200" dirty="0" smtClean="0">
                <a:solidFill>
                  <a:schemeClr val="accent3"/>
                </a:solidFill>
              </a:rPr>
              <a:t>    </a:t>
            </a:r>
            <a:r>
              <a:rPr lang="es-AR" sz="2200" b="1" u="sng" dirty="0" smtClean="0">
                <a:solidFill>
                  <a:schemeClr val="accent3"/>
                </a:solidFill>
              </a:rPr>
              <a:t>Deficiencia en la decodificación</a:t>
            </a:r>
            <a:r>
              <a:rPr lang="es-AR" sz="2200" dirty="0" smtClean="0">
                <a:solidFill>
                  <a:schemeClr val="accent3"/>
                </a:solidFill>
              </a:rPr>
              <a:t>: si el proceso de decodificación es lento y impreciso la información que proporciona al resto del sistema de lectura no estará disponible cuando otros procesos la necesiten y se perderá la comprensión y no se obtiene la comprensión global de las frases que integran el texto .</a:t>
            </a:r>
          </a:p>
          <a:p>
            <a:pPr indent="274320">
              <a:buNone/>
            </a:pPr>
            <a:r>
              <a:rPr lang="es-AR" sz="2200" dirty="0" smtClean="0">
                <a:solidFill>
                  <a:schemeClr val="accent3"/>
                </a:solidFill>
              </a:rPr>
              <a:t>   </a:t>
            </a:r>
            <a:r>
              <a:rPr lang="es-AR" sz="2200" b="1" u="sng" dirty="0" smtClean="0">
                <a:solidFill>
                  <a:schemeClr val="accent3"/>
                </a:solidFill>
              </a:rPr>
              <a:t>Escases de vocabulario :  </a:t>
            </a:r>
            <a:r>
              <a:rPr lang="es-AR" sz="2200" dirty="0" smtClean="0">
                <a:solidFill>
                  <a:schemeClr val="accent3"/>
                </a:solidFill>
              </a:rPr>
              <a:t>El vocabulario es un factor importante en la compresión lectora , sin embargo no es una condición suficiente para que esta se produzca .</a:t>
            </a:r>
          </a:p>
          <a:p>
            <a:pPr indent="274320">
              <a:buNone/>
            </a:pPr>
            <a:r>
              <a:rPr lang="es-AR" sz="2200" dirty="0" smtClean="0">
                <a:solidFill>
                  <a:schemeClr val="accent3"/>
                </a:solidFill>
              </a:rPr>
              <a:t>   </a:t>
            </a:r>
            <a:r>
              <a:rPr lang="es-AR" sz="2200" b="1" u="sng" dirty="0" smtClean="0">
                <a:solidFill>
                  <a:schemeClr val="accent3"/>
                </a:solidFill>
              </a:rPr>
              <a:t>Escases de reconocimientos previos : </a:t>
            </a:r>
            <a:r>
              <a:rPr lang="es-AR" sz="2200" dirty="0" smtClean="0">
                <a:solidFill>
                  <a:schemeClr val="accent3"/>
                </a:solidFill>
              </a:rPr>
              <a:t>Los conocimientos se tienen organizados en forma nodos en la memoria .Cuando se lee , se encuentran palabras o expresiones , cuyos conceptos , se activan en la memoria , si es que existe un registro o reconocimiento previo .La carencia de los conocimientos sobre el tema determinara ,con otros factores el modo de comprensión del texto.</a:t>
            </a:r>
            <a:endParaRPr lang="es-AR" sz="2200" b="1" u="sng" dirty="0">
              <a:solidFill>
                <a:schemeClr val="accent3"/>
              </a:solidFill>
            </a:endParaRPr>
          </a:p>
        </p:txBody>
      </p:sp>
    </p:spTree>
  </p:cSld>
  <p:clrMapOvr>
    <a:masterClrMapping/>
  </p:clrMapOvr>
  <p:transition spd="slow">
    <p:wipe dir="d"/>
    <p:sndAc>
      <p:stSnd>
        <p:snd r:embed="rId2" name="bomb.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idx="4294967295"/>
          </p:nvPr>
        </p:nvSpPr>
        <p:spPr>
          <a:xfrm>
            <a:off x="357158" y="357166"/>
            <a:ext cx="8572528" cy="2771774"/>
          </a:xfrm>
        </p:spPr>
        <p:txBody>
          <a:bodyPr>
            <a:noAutofit/>
          </a:bodyPr>
          <a:lstStyle/>
          <a:p>
            <a:r>
              <a:rPr lang="es-AR" sz="2800" dirty="0" smtClean="0">
                <a:solidFill>
                  <a:schemeClr val="accent3"/>
                </a:solidFill>
                <a:latin typeface="Century" pitchFamily="18" charset="0"/>
                <a:cs typeface="Lucida Sans Unicode" pitchFamily="34" charset="0"/>
              </a:rPr>
              <a:t>Saber leer es una de las metas fundamentales de la enseñanza escolar en las escuelas, ya que es una de las bases primordiales que hay que denominar por las razones:</a:t>
            </a:r>
            <a:r>
              <a:rPr lang="es-AR" sz="2800" dirty="0" smtClean="0">
                <a:solidFill>
                  <a:schemeClr val="accent3"/>
                </a:solidFill>
                <a:latin typeface="Arial Black" pitchFamily="34" charset="0"/>
              </a:rPr>
              <a:t/>
            </a:r>
            <a:br>
              <a:rPr lang="es-AR" sz="2800" dirty="0" smtClean="0">
                <a:solidFill>
                  <a:schemeClr val="accent3"/>
                </a:solidFill>
                <a:latin typeface="Arial Black" pitchFamily="34" charset="0"/>
              </a:rPr>
            </a:br>
            <a:r>
              <a:rPr lang="es-AR" sz="2800" dirty="0" smtClean="0">
                <a:latin typeface="Arial Black" pitchFamily="34" charset="0"/>
              </a:rPr>
              <a:t/>
            </a:r>
            <a:br>
              <a:rPr lang="es-AR" sz="2800" dirty="0" smtClean="0">
                <a:latin typeface="Arial Black" pitchFamily="34" charset="0"/>
              </a:rPr>
            </a:br>
            <a:endParaRPr lang="es-AR" sz="2800" dirty="0">
              <a:latin typeface="Arial Black" pitchFamily="34" charset="0"/>
            </a:endParaRPr>
          </a:p>
        </p:txBody>
      </p:sp>
      <p:sp>
        <p:nvSpPr>
          <p:cNvPr id="5" name="4 Subtítulo"/>
          <p:cNvSpPr>
            <a:spLocks noGrp="1"/>
          </p:cNvSpPr>
          <p:nvPr>
            <p:ph type="subTitle" idx="4294967295"/>
          </p:nvPr>
        </p:nvSpPr>
        <p:spPr>
          <a:xfrm>
            <a:off x="928662" y="2428868"/>
            <a:ext cx="6400800" cy="1752600"/>
          </a:xfrm>
          <a:noFill/>
          <a:ln>
            <a:noFill/>
          </a:ln>
        </p:spPr>
        <p:txBody>
          <a:bodyPr>
            <a:normAutofit/>
          </a:bodyPr>
          <a:lstStyle/>
          <a:p>
            <a:pPr marL="514350" lvl="0" indent="-514350">
              <a:buFont typeface="+mj-lt"/>
              <a:buAutoNum type="arabicPeriod"/>
            </a:pPr>
            <a:r>
              <a:rPr lang="es-AR" sz="3600" dirty="0" smtClean="0">
                <a:solidFill>
                  <a:schemeClr val="accent1">
                    <a:lumMod val="75000"/>
                  </a:schemeClr>
                </a:solidFill>
                <a:cs typeface="Aharoni" pitchFamily="2" charset="-79"/>
              </a:rPr>
              <a:t>Es la base del aprendizaje </a:t>
            </a:r>
          </a:p>
          <a:p>
            <a:pPr marL="514350" lvl="0" indent="-514350">
              <a:buFont typeface="+mj-lt"/>
              <a:buAutoNum type="arabicPeriod"/>
            </a:pPr>
            <a:r>
              <a:rPr lang="es-AR" sz="3600" dirty="0" smtClean="0">
                <a:solidFill>
                  <a:schemeClr val="accent1">
                    <a:lumMod val="75000"/>
                  </a:schemeClr>
                </a:solidFill>
                <a:cs typeface="Aharoni" pitchFamily="2" charset="-79"/>
              </a:rPr>
              <a:t>Es la base de la cultura</a:t>
            </a:r>
          </a:p>
          <a:p>
            <a:pPr marL="514350" lvl="0" indent="-514350"/>
            <a:endParaRPr lang="es-AR" sz="3600" dirty="0" smtClean="0">
              <a:solidFill>
                <a:srgbClr val="00B0F0"/>
              </a:solidFill>
              <a:cs typeface="Aharoni" pitchFamily="2" charset="-79"/>
            </a:endParaRPr>
          </a:p>
          <a:p>
            <a:pPr marL="514350" indent="-514350">
              <a:buFont typeface="+mj-lt"/>
              <a:buAutoNum type="arabicPeriod"/>
            </a:pPr>
            <a:endParaRPr lang="es-AR" dirty="0"/>
          </a:p>
        </p:txBody>
      </p:sp>
      <p:pic>
        <p:nvPicPr>
          <p:cNvPr id="1026" name="Picture 2" descr="C:\Program Files\Microsoft Office\MEDIA\CAGCAT10\j0299125.wmf"/>
          <p:cNvPicPr>
            <a:picLocks noChangeAspect="1" noChangeArrowheads="1"/>
          </p:cNvPicPr>
          <p:nvPr/>
        </p:nvPicPr>
        <p:blipFill>
          <a:blip r:embed="rId3"/>
          <a:srcRect/>
          <a:stretch>
            <a:fillRect/>
          </a:stretch>
        </p:blipFill>
        <p:spPr bwMode="auto">
          <a:xfrm>
            <a:off x="1571604" y="4143380"/>
            <a:ext cx="1857388" cy="2227228"/>
          </a:xfrm>
          <a:prstGeom prst="rect">
            <a:avLst/>
          </a:prstGeom>
          <a:noFill/>
        </p:spPr>
      </p:pic>
      <p:pic>
        <p:nvPicPr>
          <p:cNvPr id="1027" name="Picture 3" descr="C:\Program Files\Microsoft Office\MEDIA\CAGCAT10\j0217698.wmf"/>
          <p:cNvPicPr>
            <a:picLocks noChangeAspect="1" noChangeArrowheads="1"/>
          </p:cNvPicPr>
          <p:nvPr/>
        </p:nvPicPr>
        <p:blipFill>
          <a:blip r:embed="rId4"/>
          <a:srcRect/>
          <a:stretch>
            <a:fillRect/>
          </a:stretch>
        </p:blipFill>
        <p:spPr bwMode="auto">
          <a:xfrm>
            <a:off x="4143372" y="4357694"/>
            <a:ext cx="2571768" cy="1785950"/>
          </a:xfrm>
          <a:prstGeom prst="rect">
            <a:avLst/>
          </a:prstGeom>
          <a:noFill/>
        </p:spPr>
      </p:pic>
    </p:spTree>
  </p:cSld>
  <p:clrMapOvr>
    <a:masterClrMapping/>
  </p:clrMapOvr>
  <p:transition spd="slow">
    <p:wipe dir="d"/>
    <p:sndAc>
      <p:stSnd>
        <p:snd r:embed="rId2" name="bomb.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42844" y="0"/>
            <a:ext cx="8572560" cy="6858000"/>
          </a:xfrm>
          <a:ln>
            <a:solidFill>
              <a:schemeClr val="accent1"/>
            </a:solidFill>
          </a:ln>
        </p:spPr>
        <p:txBody>
          <a:bodyPr>
            <a:normAutofit/>
          </a:bodyPr>
          <a:lstStyle/>
          <a:p>
            <a:pPr>
              <a:buNone/>
            </a:pPr>
            <a:r>
              <a:rPr lang="es-AR" sz="2000" b="1" u="sng" dirty="0" smtClean="0">
                <a:solidFill>
                  <a:srgbClr val="C00000"/>
                </a:solidFill>
                <a:latin typeface="Century" pitchFamily="18" charset="0"/>
              </a:rPr>
              <a:t>No Dominio De Comprensión Lectora : </a:t>
            </a:r>
          </a:p>
          <a:p>
            <a:pPr indent="274320">
              <a:buNone/>
            </a:pPr>
            <a:r>
              <a:rPr lang="es-AR" sz="2000" dirty="0" smtClean="0">
                <a:solidFill>
                  <a:srgbClr val="C00000"/>
                </a:solidFill>
                <a:latin typeface="Century" pitchFamily="18" charset="0"/>
              </a:rPr>
              <a:t>Para comprender es necesario emplear la herramienta de comprensión , atención , razonamiento, y el procesamiento lingüístico , necesario para ello .</a:t>
            </a:r>
            <a:endParaRPr lang="es-AR" sz="2800" dirty="0" smtClean="0">
              <a:solidFill>
                <a:srgbClr val="C00000"/>
              </a:solidFill>
              <a:latin typeface="Century" pitchFamily="18" charset="0"/>
            </a:endParaRPr>
          </a:p>
          <a:p>
            <a:pPr algn="ctr">
              <a:buNone/>
            </a:pPr>
            <a:r>
              <a:rPr lang="es-AR" sz="2800" b="1" u="sng" dirty="0" smtClean="0">
                <a:solidFill>
                  <a:schemeClr val="accent1"/>
                </a:solidFill>
                <a:latin typeface="Century" pitchFamily="18" charset="0"/>
              </a:rPr>
              <a:t>EVALUACION DE LA FIDICULTADES EN LA COMPRENSIÓN LECTORA</a:t>
            </a:r>
          </a:p>
          <a:p>
            <a:pPr indent="274320">
              <a:buNone/>
            </a:pPr>
            <a:r>
              <a:rPr lang="es-AR" sz="1800" dirty="0" smtClean="0">
                <a:solidFill>
                  <a:schemeClr val="accent3"/>
                </a:solidFill>
              </a:rPr>
              <a:t>En la evaluación de la comprensión lectora , interviene múltiples factores. Un texto exige una interacción entre la información almacenada en la memoria del lector y la que proporciona el texto que esta leyendo. La evaluación de los procesos cognitivos ofrece una gran dificultad .</a:t>
            </a:r>
          </a:p>
          <a:p>
            <a:pPr indent="274320">
              <a:buNone/>
            </a:pPr>
            <a:r>
              <a:rPr lang="es-AR" sz="1800" dirty="0" smtClean="0">
                <a:solidFill>
                  <a:schemeClr val="accent3"/>
                </a:solidFill>
              </a:rPr>
              <a:t>La mayoría de las pruebas que se han empleado evalúan el componente </a:t>
            </a:r>
            <a:r>
              <a:rPr lang="es-AR" sz="1800" dirty="0" err="1" smtClean="0">
                <a:solidFill>
                  <a:schemeClr val="accent3"/>
                </a:solidFill>
              </a:rPr>
              <a:t>mnesico</a:t>
            </a:r>
            <a:r>
              <a:rPr lang="es-AR" sz="1800" dirty="0" smtClean="0">
                <a:solidFill>
                  <a:schemeClr val="accent3"/>
                </a:solidFill>
              </a:rPr>
              <a:t>.</a:t>
            </a:r>
          </a:p>
          <a:p>
            <a:pPr indent="274320">
              <a:buNone/>
            </a:pPr>
            <a:r>
              <a:rPr lang="es-AR" sz="1800" dirty="0" smtClean="0">
                <a:solidFill>
                  <a:schemeClr val="accent3"/>
                </a:solidFill>
              </a:rPr>
              <a:t>  Otra área de evaluación esta constituida por la identificación de las habilidades de los alumnos que poseen para aplicar las estrategias ,tales como localizar el tema de un párrafo la sensibilidad ante lo importante, las estrategias de supervisión. </a:t>
            </a:r>
          </a:p>
          <a:p>
            <a:pPr>
              <a:buNone/>
            </a:pPr>
            <a:endParaRPr lang="es-AR" dirty="0" smtClean="0"/>
          </a:p>
        </p:txBody>
      </p:sp>
    </p:spTree>
  </p:cSld>
  <p:clrMapOvr>
    <a:masterClrMapping/>
  </p:clrMapOvr>
  <p:transition spd="slow">
    <p:wipe dir="d"/>
    <p:sndAc>
      <p:stSnd>
        <p:snd r:embed="rId2" name="bomb.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idx="4294967295"/>
          </p:nvPr>
        </p:nvSpPr>
        <p:spPr>
          <a:xfrm>
            <a:off x="1142976" y="1285861"/>
            <a:ext cx="6929435" cy="4143404"/>
          </a:xfrm>
        </p:spPr>
        <p:txBody>
          <a:bodyPr>
            <a:noAutofit/>
          </a:bodyPr>
          <a:lstStyle/>
          <a:p>
            <a:pPr algn="ctr"/>
            <a:r>
              <a:rPr lang="es-AR" sz="2800" dirty="0" smtClean="0">
                <a:solidFill>
                  <a:schemeClr val="accent3"/>
                </a:solidFill>
                <a:latin typeface="Century" pitchFamily="18" charset="0"/>
              </a:rPr>
              <a:t>Saber leer no es solo poder decodificar un conjunto de grafías,  y pronunciarlas de manera correcta sino que se trata de comprender lo que se lee, reconstruir el significado del texto. Consiste en descifrar el código de la letra impresa para que esta tenga significado y como consecuencia se produzca una comprensión del texto.</a:t>
            </a:r>
            <a:endParaRPr lang="es-AR" sz="2800" dirty="0">
              <a:solidFill>
                <a:schemeClr val="accent3"/>
              </a:solidFill>
              <a:latin typeface="Century" pitchFamily="18" charset="0"/>
            </a:endParaRPr>
          </a:p>
        </p:txBody>
      </p:sp>
    </p:spTree>
  </p:cSld>
  <p:clrMapOvr>
    <a:masterClrMapping/>
  </p:clrMapOvr>
  <p:transition spd="slow">
    <p:wipe dir="d"/>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500034" y="428604"/>
            <a:ext cx="7715250" cy="4895852"/>
          </a:xfrm>
        </p:spPr>
        <p:txBody>
          <a:bodyPr>
            <a:noAutofit/>
          </a:bodyPr>
          <a:lstStyle/>
          <a:p>
            <a:pPr algn="ctr"/>
            <a:r>
              <a:rPr lang="es-AR" sz="2400" dirty="0" smtClean="0">
                <a:solidFill>
                  <a:schemeClr val="accent3"/>
                </a:solidFill>
                <a:latin typeface="Century" pitchFamily="18" charset="0"/>
              </a:rPr>
              <a:t>La lectura es una acción intelectual de alto grado de complejidad en la que el que lee elabora un significado del texto que completa el mismo que le dio el autor. Es una actividad múltiple , puesto que el ella se despliegan distintos procesos , compresión de lo leído , identificación de las letras en sonidos , construcción de las representación fonológica de las palabras , acceso al significado de la palabra , selección de significados apropiados al contexto , asignar un valor sintáctico a cada palabra , construcción  del significado de la frase , realización de inferencias</a:t>
            </a:r>
            <a:endParaRPr lang="es-AR" sz="2400" dirty="0">
              <a:solidFill>
                <a:schemeClr val="accent3"/>
              </a:solidFill>
              <a:latin typeface="Century" pitchFamily="18" charset="0"/>
            </a:endParaRPr>
          </a:p>
        </p:txBody>
      </p:sp>
    </p:spTree>
  </p:cSld>
  <p:clrMapOvr>
    <a:masterClrMapping/>
  </p:clrMapOvr>
  <p:transition spd="slow">
    <p:wipe dir="d"/>
    <p:sndAc>
      <p:stSnd>
        <p:snd r:embed="rId2" name="bomb.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idx="4294967295"/>
          </p:nvPr>
        </p:nvSpPr>
        <p:spPr>
          <a:xfrm rot="10800000" flipV="1">
            <a:off x="1214414" y="3357561"/>
            <a:ext cx="6929486" cy="2428893"/>
          </a:xfrm>
          <a:noFill/>
          <a:ln>
            <a:solidFill>
              <a:schemeClr val="accent3"/>
            </a:solidFill>
          </a:ln>
        </p:spPr>
        <p:txBody>
          <a:bodyPr>
            <a:noAutofit/>
          </a:bodyPr>
          <a:lstStyle/>
          <a:p>
            <a:pPr algn="ctr"/>
            <a:r>
              <a:rPr lang="es-AR" sz="2000" dirty="0" smtClean="0">
                <a:solidFill>
                  <a:schemeClr val="accent3"/>
                </a:solidFill>
                <a:latin typeface="Century" pitchFamily="18" charset="0"/>
              </a:rPr>
              <a:t>Estos procesos ocurren en forma inconsciente y son muy veloces .La comprensión  del texto tiene un lugar casi al mismo tiempo que el lector desplaza su vista por las palabras.</a:t>
            </a:r>
            <a:br>
              <a:rPr lang="es-AR" sz="2000" dirty="0" smtClean="0">
                <a:solidFill>
                  <a:schemeClr val="accent3"/>
                </a:solidFill>
                <a:latin typeface="Century" pitchFamily="18" charset="0"/>
              </a:rPr>
            </a:br>
            <a:r>
              <a:rPr lang="es-AR" sz="2000" dirty="0" smtClean="0">
                <a:solidFill>
                  <a:schemeClr val="accent3"/>
                </a:solidFill>
                <a:latin typeface="Century" pitchFamily="18" charset="0"/>
              </a:rPr>
              <a:t>Hace mucho tiempo que la escuela empezó a concientizarse sobre importancia de enseñar la “comprensión” . Tiempo atrás la escuela enseñaba a leer, quedaba implícito que el alumno tenia que comprender o entender.</a:t>
            </a:r>
            <a:br>
              <a:rPr lang="es-AR" sz="2000" dirty="0" smtClean="0">
                <a:solidFill>
                  <a:schemeClr val="accent3"/>
                </a:solidFill>
                <a:latin typeface="Century" pitchFamily="18" charset="0"/>
              </a:rPr>
            </a:br>
            <a:r>
              <a:rPr lang="es-AR" sz="2000" dirty="0" smtClean="0">
                <a:solidFill>
                  <a:schemeClr val="accent3"/>
                </a:solidFill>
                <a:latin typeface="Century" pitchFamily="18" charset="0"/>
              </a:rPr>
              <a:t>La lectura comprensiva puede ser trabajada desde el nivel inicial mediante la lectura de cuentos.</a:t>
            </a:r>
            <a:br>
              <a:rPr lang="es-AR" sz="2000" dirty="0" smtClean="0">
                <a:solidFill>
                  <a:schemeClr val="accent3"/>
                </a:solidFill>
                <a:latin typeface="Century" pitchFamily="18" charset="0"/>
              </a:rPr>
            </a:br>
            <a:r>
              <a:rPr lang="es-AR" sz="2000" dirty="0" smtClean="0">
                <a:solidFill>
                  <a:schemeClr val="accent3"/>
                </a:solidFill>
                <a:latin typeface="Century" pitchFamily="18" charset="0"/>
              </a:rPr>
              <a:t>La escuela debe mejorar las habilidades cognitivas de comprensión lectora y extenderlas  al desarrollo de la personalidad , con el fin último de elevar la cultura general del pueblo. </a:t>
            </a:r>
            <a:endParaRPr lang="es-AR" sz="2000" dirty="0">
              <a:solidFill>
                <a:schemeClr val="accent3"/>
              </a:solidFill>
              <a:latin typeface="Century" pitchFamily="18" charset="0"/>
            </a:endParaRPr>
          </a:p>
        </p:txBody>
      </p:sp>
    </p:spTree>
  </p:cSld>
  <p:clrMapOvr>
    <a:masterClrMapping/>
  </p:clrMapOvr>
  <p:transition spd="slow">
    <p:wipe dir="d"/>
    <p:sndAc>
      <p:stSnd>
        <p:snd r:embed="rId2" name="bomb.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571500"/>
            <a:ext cx="8229600" cy="642938"/>
          </a:xfrm>
        </p:spPr>
        <p:txBody>
          <a:bodyPr>
            <a:normAutofit/>
          </a:bodyPr>
          <a:lstStyle/>
          <a:p>
            <a:pPr algn="ctr"/>
            <a:r>
              <a:rPr lang="es-AR" sz="3600" dirty="0" smtClean="0">
                <a:solidFill>
                  <a:schemeClr val="accent1"/>
                </a:solidFill>
                <a:latin typeface="Century" pitchFamily="18" charset="0"/>
                <a:cs typeface="Aharoni" pitchFamily="2" charset="-79"/>
              </a:rPr>
              <a:t>El proceso de la lectura</a:t>
            </a:r>
            <a:endParaRPr lang="es-AR" sz="3600" dirty="0">
              <a:solidFill>
                <a:schemeClr val="accent1"/>
              </a:solidFill>
              <a:latin typeface="Century" pitchFamily="18" charset="0"/>
              <a:cs typeface="Aharoni" pitchFamily="2" charset="-79"/>
            </a:endParaRPr>
          </a:p>
        </p:txBody>
      </p:sp>
      <p:sp>
        <p:nvSpPr>
          <p:cNvPr id="3" name="2 Marcador de contenido"/>
          <p:cNvSpPr>
            <a:spLocks noGrp="1"/>
          </p:cNvSpPr>
          <p:nvPr>
            <p:ph sz="quarter" idx="4294967295"/>
          </p:nvPr>
        </p:nvSpPr>
        <p:spPr>
          <a:xfrm>
            <a:off x="428596" y="1285860"/>
            <a:ext cx="8715404" cy="5214953"/>
          </a:xfrm>
          <a:ln>
            <a:solidFill>
              <a:schemeClr val="accent3"/>
            </a:solidFill>
          </a:ln>
        </p:spPr>
        <p:txBody>
          <a:bodyPr>
            <a:noAutofit/>
          </a:bodyPr>
          <a:lstStyle/>
          <a:p>
            <a:pPr>
              <a:buNone/>
            </a:pPr>
            <a:r>
              <a:rPr lang="es-AR" sz="2400" u="sng" dirty="0" smtClean="0">
                <a:solidFill>
                  <a:schemeClr val="accent3"/>
                </a:solidFill>
                <a:latin typeface="Century" pitchFamily="18" charset="0"/>
              </a:rPr>
              <a:t>El proceso de lectura posee </a:t>
            </a:r>
            <a:r>
              <a:rPr lang="es-AR" sz="2400" dirty="0" smtClean="0">
                <a:solidFill>
                  <a:schemeClr val="accent3"/>
                </a:solidFill>
                <a:latin typeface="Century" pitchFamily="18" charset="0"/>
              </a:rPr>
              <a:t>:</a:t>
            </a:r>
          </a:p>
          <a:p>
            <a:pPr>
              <a:buNone/>
            </a:pPr>
            <a:r>
              <a:rPr lang="es-AR" sz="2400" dirty="0" smtClean="0">
                <a:solidFill>
                  <a:schemeClr val="accent1"/>
                </a:solidFill>
              </a:rPr>
              <a:t>1) Interno</a:t>
            </a:r>
          </a:p>
          <a:p>
            <a:pPr>
              <a:buNone/>
            </a:pPr>
            <a:r>
              <a:rPr lang="es-AR" sz="2400" dirty="0" smtClean="0">
                <a:solidFill>
                  <a:schemeClr val="accent1"/>
                </a:solidFill>
              </a:rPr>
              <a:t>2) Inconsciente</a:t>
            </a:r>
          </a:p>
          <a:p>
            <a:pPr>
              <a:buNone/>
            </a:pPr>
            <a:r>
              <a:rPr lang="es-AR" sz="2400" dirty="0" smtClean="0">
                <a:solidFill>
                  <a:schemeClr val="accent3"/>
                </a:solidFill>
              </a:rPr>
              <a:t>El objetivo del proceso lector es asegurar que el texto es comprendido, es decir que el lector extraiga lo que le interesa, lo que necesita, construyendo sus propias ideas.</a:t>
            </a:r>
          </a:p>
          <a:p>
            <a:pPr>
              <a:buNone/>
            </a:pPr>
            <a:r>
              <a:rPr lang="es-AR" sz="2400" u="sng" dirty="0" smtClean="0">
                <a:solidFill>
                  <a:schemeClr val="accent3"/>
                </a:solidFill>
              </a:rPr>
              <a:t>Este objeto sólo se logra mediante una lectura</a:t>
            </a:r>
            <a:r>
              <a:rPr lang="es-AR" sz="2400" dirty="0" smtClean="0">
                <a:solidFill>
                  <a:schemeClr val="accent3"/>
                </a:solidFill>
              </a:rPr>
              <a:t>:</a:t>
            </a:r>
          </a:p>
          <a:p>
            <a:pPr>
              <a:buFontTx/>
              <a:buChar char="-"/>
            </a:pPr>
            <a:r>
              <a:rPr lang="es-AR" sz="2400" dirty="0" smtClean="0">
                <a:solidFill>
                  <a:schemeClr val="accent1"/>
                </a:solidFill>
              </a:rPr>
              <a:t>Individual</a:t>
            </a:r>
          </a:p>
          <a:p>
            <a:pPr>
              <a:buFontTx/>
              <a:buChar char="-"/>
            </a:pPr>
            <a:r>
              <a:rPr lang="es-AR" sz="2400" dirty="0" smtClean="0">
                <a:solidFill>
                  <a:schemeClr val="accent1"/>
                </a:solidFill>
              </a:rPr>
              <a:t>Precisa</a:t>
            </a:r>
          </a:p>
          <a:p>
            <a:pPr>
              <a:buFontTx/>
              <a:buChar char="-"/>
            </a:pPr>
            <a:r>
              <a:rPr lang="es-AR" sz="2400" dirty="0" smtClean="0">
                <a:solidFill>
                  <a:schemeClr val="accent1"/>
                </a:solidFill>
              </a:rPr>
              <a:t>Con avances y retrocesos</a:t>
            </a:r>
          </a:p>
          <a:p>
            <a:pPr>
              <a:buFontTx/>
              <a:buChar char="-"/>
            </a:pPr>
            <a:r>
              <a:rPr lang="es-AR" sz="2400" dirty="0" smtClean="0">
                <a:solidFill>
                  <a:schemeClr val="accent1"/>
                </a:solidFill>
              </a:rPr>
              <a:t>Reflexiva</a:t>
            </a:r>
          </a:p>
          <a:p>
            <a:pPr>
              <a:buFontTx/>
              <a:buChar char="-"/>
            </a:pPr>
            <a:r>
              <a:rPr lang="es-AR" sz="2400" dirty="0" smtClean="0">
                <a:solidFill>
                  <a:schemeClr val="accent1"/>
                </a:solidFill>
              </a:rPr>
              <a:t>Diferencial entre lo importante y lo secundario</a:t>
            </a:r>
            <a:endParaRPr lang="es-AR" sz="2400" dirty="0">
              <a:solidFill>
                <a:schemeClr val="accent1"/>
              </a:solidFill>
            </a:endParaRPr>
          </a:p>
        </p:txBody>
      </p:sp>
      <p:pic>
        <p:nvPicPr>
          <p:cNvPr id="1026" name="Picture 2" descr="C:\Users\usuario\AppData\Local\Microsoft\Windows\Temporary Internet Files\Content.IE5\1RV7156U\MCj04120060000[1].wmf"/>
          <p:cNvPicPr>
            <a:picLocks noChangeAspect="1" noChangeArrowheads="1"/>
          </p:cNvPicPr>
          <p:nvPr/>
        </p:nvPicPr>
        <p:blipFill>
          <a:blip r:embed="rId3"/>
          <a:srcRect/>
          <a:stretch>
            <a:fillRect/>
          </a:stretch>
        </p:blipFill>
        <p:spPr bwMode="auto">
          <a:xfrm>
            <a:off x="6643702" y="4286256"/>
            <a:ext cx="1778251" cy="1722422"/>
          </a:xfrm>
          <a:prstGeom prst="rect">
            <a:avLst/>
          </a:prstGeom>
          <a:noFill/>
        </p:spPr>
      </p:pic>
    </p:spTree>
  </p:cSld>
  <p:clrMapOvr>
    <a:masterClrMapping/>
  </p:clrMapOvr>
  <p:transition spd="slow">
    <p:wipe dir="d"/>
    <p:sndAc>
      <p:stSnd>
        <p:snd r:embed="rId2" name="bomb.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quarter" idx="4294967295"/>
          </p:nvPr>
        </p:nvSpPr>
        <p:spPr>
          <a:xfrm>
            <a:off x="714348" y="642917"/>
            <a:ext cx="8143902" cy="3857645"/>
          </a:xfrm>
        </p:spPr>
        <p:txBody>
          <a:bodyPr>
            <a:noAutofit/>
          </a:bodyPr>
          <a:lstStyle/>
          <a:p>
            <a:pPr>
              <a:buNone/>
            </a:pPr>
            <a:r>
              <a:rPr lang="es-AR" u="sng" dirty="0" smtClean="0">
                <a:solidFill>
                  <a:schemeClr val="accent3"/>
                </a:solidFill>
              </a:rPr>
              <a:t>Los procesos psicológicos superiores implicados en la lectura</a:t>
            </a:r>
            <a:r>
              <a:rPr lang="es-AR" dirty="0" smtClean="0">
                <a:solidFill>
                  <a:schemeClr val="accent3"/>
                </a:solidFill>
              </a:rPr>
              <a:t>:</a:t>
            </a:r>
          </a:p>
          <a:p>
            <a:pPr>
              <a:buFontTx/>
              <a:buChar char="-"/>
            </a:pPr>
            <a:r>
              <a:rPr lang="es-AR" dirty="0" smtClean="0">
                <a:solidFill>
                  <a:schemeClr val="accent1">
                    <a:lumMod val="75000"/>
                  </a:schemeClr>
                </a:solidFill>
              </a:rPr>
              <a:t>Atención selectiva</a:t>
            </a:r>
          </a:p>
          <a:p>
            <a:pPr>
              <a:buFontTx/>
              <a:buChar char="-"/>
            </a:pPr>
            <a:r>
              <a:rPr lang="es-AR" dirty="0" smtClean="0">
                <a:solidFill>
                  <a:schemeClr val="accent1">
                    <a:lumMod val="75000"/>
                  </a:schemeClr>
                </a:solidFill>
              </a:rPr>
              <a:t>Discriminación perceptiva</a:t>
            </a:r>
          </a:p>
          <a:p>
            <a:pPr>
              <a:buFontTx/>
              <a:buChar char="-"/>
            </a:pPr>
            <a:r>
              <a:rPr lang="es-AR" dirty="0" smtClean="0">
                <a:solidFill>
                  <a:schemeClr val="accent1">
                    <a:lumMod val="75000"/>
                  </a:schemeClr>
                </a:solidFill>
              </a:rPr>
              <a:t>Análisis secuencial</a:t>
            </a:r>
          </a:p>
          <a:p>
            <a:pPr>
              <a:buFontTx/>
              <a:buChar char="-"/>
            </a:pPr>
            <a:r>
              <a:rPr lang="es-AR" dirty="0" smtClean="0">
                <a:solidFill>
                  <a:schemeClr val="accent1">
                    <a:lumMod val="75000"/>
                  </a:schemeClr>
                </a:solidFill>
              </a:rPr>
              <a:t>Síntesis</a:t>
            </a:r>
          </a:p>
          <a:p>
            <a:pPr>
              <a:buFontTx/>
              <a:buChar char="-"/>
            </a:pPr>
            <a:r>
              <a:rPr lang="es-AR" dirty="0" smtClean="0">
                <a:solidFill>
                  <a:schemeClr val="accent1">
                    <a:lumMod val="75000"/>
                  </a:schemeClr>
                </a:solidFill>
              </a:rPr>
              <a:t>Memoria</a:t>
            </a:r>
          </a:p>
          <a:p>
            <a:pPr>
              <a:buNone/>
            </a:pPr>
            <a:r>
              <a:rPr lang="es-AR" u="sng" dirty="0" smtClean="0">
                <a:solidFill>
                  <a:schemeClr val="accent1">
                    <a:lumMod val="75000"/>
                  </a:schemeClr>
                </a:solidFill>
              </a:rPr>
              <a:t>Tipos de comprensión lectora</a:t>
            </a:r>
          </a:p>
          <a:p>
            <a:pPr>
              <a:buNone/>
            </a:pPr>
            <a:r>
              <a:rPr lang="es-AR" u="sng" dirty="0" smtClean="0">
                <a:solidFill>
                  <a:schemeClr val="accent3"/>
                </a:solidFill>
              </a:rPr>
              <a:t>Hay tres tipos de comprensión lectora</a:t>
            </a:r>
            <a:r>
              <a:rPr lang="es-AR" dirty="0" smtClean="0">
                <a:solidFill>
                  <a:schemeClr val="accent3"/>
                </a:solidFill>
              </a:rPr>
              <a:t>:</a:t>
            </a:r>
          </a:p>
          <a:p>
            <a:pPr marL="457200" indent="-457200">
              <a:buAutoNum type="arabicParenR"/>
            </a:pPr>
            <a:r>
              <a:rPr lang="es-AR" dirty="0" smtClean="0">
                <a:solidFill>
                  <a:schemeClr val="accent1">
                    <a:lumMod val="75000"/>
                  </a:schemeClr>
                </a:solidFill>
              </a:rPr>
              <a:t>Comprensión literal: recordar hechos tal como aparecen en el texto</a:t>
            </a:r>
          </a:p>
          <a:p>
            <a:pPr marL="457200" indent="-457200">
              <a:buAutoNum type="arabicParenR"/>
            </a:pPr>
            <a:r>
              <a:rPr lang="es-AR" dirty="0" smtClean="0">
                <a:solidFill>
                  <a:schemeClr val="accent1">
                    <a:lumMod val="75000"/>
                  </a:schemeClr>
                </a:solidFill>
              </a:rPr>
              <a:t>Comprensión interactiva: se le atribuye un significado en relación a los conocimientos previos</a:t>
            </a:r>
          </a:p>
          <a:p>
            <a:pPr marL="457200" indent="-457200">
              <a:buAutoNum type="arabicParenR"/>
            </a:pPr>
            <a:r>
              <a:rPr lang="es-AR" dirty="0" smtClean="0">
                <a:solidFill>
                  <a:schemeClr val="accent1">
                    <a:lumMod val="75000"/>
                  </a:schemeClr>
                </a:solidFill>
              </a:rPr>
              <a:t>Comprensión critica: con emisión de juicios</a:t>
            </a:r>
          </a:p>
        </p:txBody>
      </p:sp>
      <p:pic>
        <p:nvPicPr>
          <p:cNvPr id="2050" name="Picture 2" descr="C:\Users\usuario\AppData\Local\Microsoft\Windows\Temporary Internet Files\Content.IE5\7FOBUGWA\MCj03981370000[1].wmf"/>
          <p:cNvPicPr>
            <a:picLocks noChangeAspect="1" noChangeArrowheads="1"/>
          </p:cNvPicPr>
          <p:nvPr/>
        </p:nvPicPr>
        <p:blipFill>
          <a:blip r:embed="rId3"/>
          <a:srcRect/>
          <a:stretch>
            <a:fillRect/>
          </a:stretch>
        </p:blipFill>
        <p:spPr bwMode="auto">
          <a:xfrm>
            <a:off x="4929190" y="1285860"/>
            <a:ext cx="3030444" cy="2250933"/>
          </a:xfrm>
          <a:prstGeom prst="rect">
            <a:avLst/>
          </a:prstGeom>
          <a:noFill/>
        </p:spPr>
      </p:pic>
    </p:spTree>
  </p:cSld>
  <p:clrMapOvr>
    <a:masterClrMapping/>
  </p:clrMapOvr>
  <p:transition spd="slow">
    <p:wipe dir="d"/>
    <p:sndAc>
      <p:stSnd>
        <p:snd r:embed="rId2" name="bomb.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428729" y="214290"/>
            <a:ext cx="6357982" cy="928694"/>
          </a:xfrm>
        </p:spPr>
        <p:txBody>
          <a:bodyPr>
            <a:noAutofit/>
          </a:bodyPr>
          <a:lstStyle/>
          <a:p>
            <a:pPr algn="ctr"/>
            <a:r>
              <a:rPr lang="es-AR" sz="2800" dirty="0" smtClean="0">
                <a:solidFill>
                  <a:schemeClr val="accent1"/>
                </a:solidFill>
                <a:latin typeface="+mn-lt"/>
              </a:rPr>
              <a:t>La comprensión lectora y el aprendizaje</a:t>
            </a:r>
            <a:endParaRPr lang="es-AR" sz="2800" dirty="0">
              <a:solidFill>
                <a:schemeClr val="accent1"/>
              </a:solidFill>
              <a:latin typeface="+mn-lt"/>
            </a:endParaRPr>
          </a:p>
        </p:txBody>
      </p:sp>
      <p:sp>
        <p:nvSpPr>
          <p:cNvPr id="3" name="2 Marcador de contenido"/>
          <p:cNvSpPr>
            <a:spLocks noGrp="1"/>
          </p:cNvSpPr>
          <p:nvPr>
            <p:ph sz="quarter" idx="4294967295"/>
          </p:nvPr>
        </p:nvSpPr>
        <p:spPr>
          <a:xfrm>
            <a:off x="500034" y="1142984"/>
            <a:ext cx="7429552" cy="4714908"/>
          </a:xfrm>
        </p:spPr>
        <p:txBody>
          <a:bodyPr>
            <a:noAutofit/>
          </a:bodyPr>
          <a:lstStyle/>
          <a:p>
            <a:pPr>
              <a:buNone/>
            </a:pPr>
            <a:r>
              <a:rPr lang="es-AR" sz="1600" dirty="0" smtClean="0">
                <a:solidFill>
                  <a:schemeClr val="accent3"/>
                </a:solidFill>
              </a:rPr>
              <a:t>La comprensión lectora es un instrumento básico para el aprendizaje escolar, ya que en el es fundamental la lecto-escritura.</a:t>
            </a:r>
          </a:p>
          <a:p>
            <a:pPr>
              <a:buNone/>
            </a:pPr>
            <a:r>
              <a:rPr lang="es-AR" sz="1600" dirty="0" smtClean="0">
                <a:solidFill>
                  <a:schemeClr val="accent3"/>
                </a:solidFill>
              </a:rPr>
              <a:t>Los primeros años escolares, que van desde la sala de 3 años en el nivel inicial 4to/5to año de EGB, son estadios claves para la comprensión lectora.</a:t>
            </a:r>
          </a:p>
          <a:p>
            <a:pPr>
              <a:buNone/>
            </a:pPr>
            <a:r>
              <a:rPr lang="es-AR" sz="1600" dirty="0" smtClean="0">
                <a:solidFill>
                  <a:schemeClr val="accent3"/>
                </a:solidFill>
              </a:rPr>
              <a:t>La psicopedagogía tiene aquí un amplio campo de trabajo en cuanto a las estrategias y metodologías que favorecen las aptitudes lectoras.</a:t>
            </a:r>
          </a:p>
          <a:p>
            <a:pPr>
              <a:buNone/>
            </a:pPr>
            <a:r>
              <a:rPr lang="es-AR" sz="1600" dirty="0" smtClean="0">
                <a:solidFill>
                  <a:schemeClr val="accent3"/>
                </a:solidFill>
              </a:rPr>
              <a:t>Sin duda alguna, uno de los problemas mas preocupantes en la educación es el nivel y la calidad de comprensión lectora.</a:t>
            </a:r>
          </a:p>
          <a:p>
            <a:pPr>
              <a:buNone/>
            </a:pPr>
            <a:r>
              <a:rPr lang="es-AR" sz="1600" dirty="0" smtClean="0">
                <a:solidFill>
                  <a:schemeClr val="accent3"/>
                </a:solidFill>
              </a:rPr>
              <a:t>Dentro de esta labor, no solo se plantea el trabajo con el niño y su comprensión lectora, sino también un cambio con el docente  para:</a:t>
            </a:r>
          </a:p>
          <a:p>
            <a:pPr>
              <a:buFontTx/>
              <a:buChar char="-"/>
            </a:pPr>
            <a:r>
              <a:rPr lang="es-AR" sz="1600" dirty="0" smtClean="0">
                <a:solidFill>
                  <a:schemeClr val="accent3"/>
                </a:solidFill>
              </a:rPr>
              <a:t>Concientizar al docente mas allá de la situación socio economía sobre la necesidad de que el niño use algún texto y no solo fragmentos de textos.</a:t>
            </a:r>
          </a:p>
          <a:p>
            <a:pPr>
              <a:buFontTx/>
              <a:buChar char="-"/>
            </a:pPr>
            <a:r>
              <a:rPr lang="es-AR" sz="1600" dirty="0" smtClean="0">
                <a:solidFill>
                  <a:schemeClr val="accent3"/>
                </a:solidFill>
              </a:rPr>
              <a:t>Implementar actividades acordes  al nivel pedagógica de cada grupo para consolidar  en el niño la actividad seguida de la lectura del texto como comprensión.</a:t>
            </a:r>
          </a:p>
          <a:p>
            <a:pPr>
              <a:buFontTx/>
              <a:buChar char="-"/>
            </a:pPr>
            <a:r>
              <a:rPr lang="es-AR" sz="1600" dirty="0" smtClean="0">
                <a:solidFill>
                  <a:schemeClr val="accent3"/>
                </a:solidFill>
              </a:rPr>
              <a:t>Diversificar los estilos literarios.</a:t>
            </a:r>
          </a:p>
        </p:txBody>
      </p:sp>
      <p:pic>
        <p:nvPicPr>
          <p:cNvPr id="4" name="3 Imagen" descr="Ninos_leyendo_clase.jpg"/>
          <p:cNvPicPr>
            <a:picLocks noChangeAspect="1"/>
          </p:cNvPicPr>
          <p:nvPr/>
        </p:nvPicPr>
        <p:blipFill>
          <a:blip r:embed="rId3"/>
          <a:stretch>
            <a:fillRect/>
          </a:stretch>
        </p:blipFill>
        <p:spPr>
          <a:xfrm>
            <a:off x="5072066" y="5357826"/>
            <a:ext cx="2071702" cy="1308336"/>
          </a:xfrm>
          <a:prstGeom prst="rect">
            <a:avLst/>
          </a:prstGeom>
        </p:spPr>
      </p:pic>
    </p:spTree>
  </p:cSld>
  <p:clrMapOvr>
    <a:masterClrMapping/>
  </p:clrMapOvr>
  <p:transition spd="slow">
    <p:wipe dir="d"/>
    <p:sndAc>
      <p:stSnd>
        <p:snd r:embed="rId2" name="bomb.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71500" y="642918"/>
            <a:ext cx="7143772" cy="5929332"/>
          </a:xfrm>
        </p:spPr>
        <p:txBody>
          <a:bodyPr>
            <a:normAutofit/>
          </a:bodyPr>
          <a:lstStyle/>
          <a:p>
            <a:pPr>
              <a:buFontTx/>
              <a:buChar char="-"/>
            </a:pPr>
            <a:r>
              <a:rPr lang="es-AR" sz="1800" dirty="0" smtClean="0">
                <a:solidFill>
                  <a:schemeClr val="accent3"/>
                </a:solidFill>
              </a:rPr>
              <a:t>Colaborar en la construcción de las primeras expresiones de comprensión de textos para no desalentar al niño o crear dependencia.</a:t>
            </a:r>
          </a:p>
          <a:p>
            <a:pPr>
              <a:buFontTx/>
              <a:buChar char="-"/>
            </a:pPr>
            <a:r>
              <a:rPr lang="es-AR" sz="1800" dirty="0" smtClean="0">
                <a:solidFill>
                  <a:schemeClr val="accent3"/>
                </a:solidFill>
              </a:rPr>
              <a:t>Mostrarle al niño que la lectura forma de nuestra vidas.</a:t>
            </a:r>
          </a:p>
          <a:p>
            <a:pPr>
              <a:buNone/>
            </a:pPr>
            <a:r>
              <a:rPr lang="es-AR" sz="1800" dirty="0" smtClean="0">
                <a:solidFill>
                  <a:schemeClr val="accent3"/>
                </a:solidFill>
              </a:rPr>
              <a:t>Los procesos lectores han pasado por distintos momentos y han atravesado diferentes modas. De ello hasta el día de hoy se desprenden tres concepciones teóricas en cuanto al proceso de lectura. </a:t>
            </a:r>
          </a:p>
          <a:p>
            <a:pPr algn="ctr">
              <a:buNone/>
            </a:pPr>
            <a:r>
              <a:rPr lang="es-AR" u="sng" dirty="0" smtClean="0">
                <a:solidFill>
                  <a:schemeClr val="accent1"/>
                </a:solidFill>
              </a:rPr>
              <a:t>El proceso de comprensión lectora en los niños</a:t>
            </a:r>
          </a:p>
          <a:p>
            <a:pPr>
              <a:buNone/>
            </a:pPr>
            <a:r>
              <a:rPr lang="es-AR" sz="1800" dirty="0" smtClean="0">
                <a:solidFill>
                  <a:schemeClr val="accent3"/>
                </a:solidFill>
              </a:rPr>
              <a:t>El niño atraviesa diferentes momentos con respecto a la lectura. Primeramente  debe aprender el proceso lector, luego consolidar ese proceso y mas adelante agregarte el proceso  de  comprensión lectora.</a:t>
            </a:r>
          </a:p>
          <a:p>
            <a:pPr>
              <a:buNone/>
            </a:pPr>
            <a:r>
              <a:rPr lang="es-AR" sz="1800" dirty="0" smtClean="0">
                <a:solidFill>
                  <a:schemeClr val="accent3"/>
                </a:solidFill>
              </a:rPr>
              <a:t>Sumando a esto tenemos  el interés – desinterés  y el lugar que ocupe la lectura para cada niño, según sus propias experiencias.</a:t>
            </a:r>
          </a:p>
          <a:p>
            <a:pPr>
              <a:buNone/>
            </a:pPr>
            <a:r>
              <a:rPr lang="es-AR" sz="1800" dirty="0" smtClean="0">
                <a:solidFill>
                  <a:schemeClr val="accent3"/>
                </a:solidFill>
              </a:rPr>
              <a:t>Veamos algunos puntos a tener en cuenta como docentes para hacer de la lectura una actividad productiva y agradable.</a:t>
            </a:r>
            <a:endParaRPr lang="es-AR" sz="1800" dirty="0">
              <a:solidFill>
                <a:schemeClr val="accent3"/>
              </a:solidFill>
            </a:endParaRPr>
          </a:p>
        </p:txBody>
      </p:sp>
    </p:spTree>
  </p:cSld>
  <p:clrMapOvr>
    <a:masterClrMapping/>
  </p:clrMapOvr>
  <p:transition spd="slow">
    <p:wipe dir="d"/>
    <p:sndAc>
      <p:stSnd>
        <p:snd r:embed="rId2" name="bomb.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TotalTime>
  <Words>2552</Words>
  <Application>Microsoft Office PowerPoint</Application>
  <PresentationFormat>Presentación en pantalla (4:3)</PresentationFormat>
  <Paragraphs>142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Mirador</vt:lpstr>
      <vt:lpstr>Desarrollo del Proceso lector y de la comprensión lectora  </vt:lpstr>
      <vt:lpstr>Saber leer es una de las metas fundamentales de la enseñanza escolar en las escuelas, ya que es una de las bases primordiales que hay que denominar por las razones:  </vt:lpstr>
      <vt:lpstr>Saber leer no es solo poder decodificar un conjunto de grafías,  y pronunciarlas de manera correcta sino que se trata de comprender lo que se lee, reconstruir el significado del texto. Consiste en descifrar el código de la letra impresa para que esta tenga significado y como consecuencia se produzca una comprensión del texto.</vt:lpstr>
      <vt:lpstr>La lectura es una acción intelectual de alto grado de complejidad en la que el que lee elabora un significado del texto que completa el mismo que le dio el autor. Es una actividad múltiple , puesto que el ella se despliegan distintos procesos , compresión de lo leído , identificación de las letras en sonidos , construcción de las representación fonológica de las palabras , acceso al significado de la palabra , selección de significados apropiados al contexto , asignar un valor sintáctico a cada palabra , construcción  del significado de la frase , realización de inferencias</vt:lpstr>
      <vt:lpstr>Estos procesos ocurren en forma inconsciente y son muy veloces .La comprensión  del texto tiene un lugar casi al mismo tiempo que el lector desplaza su vista por las palabras. Hace mucho tiempo que la escuela empezó a concientizarse sobre importancia de enseñar la “comprensión” . Tiempo atrás la escuela enseñaba a leer, quedaba implícito que el alumno tenia que comprender o entender. La lectura comprensiva puede ser trabajada desde el nivel inicial mediante la lectura de cuentos. La escuela debe mejorar las habilidades cognitivas de comprensión lectora y extenderlas  al desarrollo de la personalidad , con el fin último de elevar la cultura general del pueblo. </vt:lpstr>
      <vt:lpstr>El proceso de la lectura</vt:lpstr>
      <vt:lpstr>Diapositiva 7</vt:lpstr>
      <vt:lpstr>La comprensión lectora y el aprendizaje</vt:lpstr>
      <vt:lpstr>Diapositiva 9</vt:lpstr>
      <vt:lpstr>Los procesos psicológicos implicados en la comprensión lectora</vt:lpstr>
      <vt:lpstr>Diapositiva 11</vt:lpstr>
      <vt:lpstr>           Comprender la lectura</vt:lpstr>
      <vt:lpstr>Diapositiva 13</vt:lpstr>
      <vt:lpstr>Características  de los alumnos con dificultades  de aprendizaje de comprensión lectora</vt:lpstr>
      <vt:lpstr>         Tipos de comprensión lectora</vt:lpstr>
      <vt:lpstr>Diapositiva 16</vt:lpstr>
      <vt:lpstr>Diapositiva 17</vt:lpstr>
      <vt:lpstr>Diapositiva 18</vt:lpstr>
      <vt:lpstr>Diapositiva 19</vt:lpstr>
      <vt:lpstr>Diapositiva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del Proceso lector y de la comprensión lectora</dc:title>
  <dc:creator>usuario</dc:creator>
  <cp:lastModifiedBy>usuario</cp:lastModifiedBy>
  <cp:revision>127</cp:revision>
  <dcterms:created xsi:type="dcterms:W3CDTF">2008-10-28T22:14:20Z</dcterms:created>
  <dcterms:modified xsi:type="dcterms:W3CDTF">2008-11-07T03:47:43Z</dcterms:modified>
</cp:coreProperties>
</file>