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5FEC1-6CFF-46D4-B376-93D90EE80D65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E8B77-87B9-4D93-923E-63E04E25163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E8B77-87B9-4D93-923E-63E04E25163C}" type="slidenum">
              <a:rPr lang="es-CL" smtClean="0"/>
              <a:pPr/>
              <a:t>5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A40B-401C-4DD7-BF3C-B6B4355F47A7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8C6-4B4F-48F4-9B50-7DA6D39B259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A40B-401C-4DD7-BF3C-B6B4355F47A7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8C6-4B4F-48F4-9B50-7DA6D39B259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A40B-401C-4DD7-BF3C-B6B4355F47A7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8C6-4B4F-48F4-9B50-7DA6D39B259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A40B-401C-4DD7-BF3C-B6B4355F47A7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8C6-4B4F-48F4-9B50-7DA6D39B259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A40B-401C-4DD7-BF3C-B6B4355F47A7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8C6-4B4F-48F4-9B50-7DA6D39B259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A40B-401C-4DD7-BF3C-B6B4355F47A7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8C6-4B4F-48F4-9B50-7DA6D39B259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A40B-401C-4DD7-BF3C-B6B4355F47A7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8C6-4B4F-48F4-9B50-7DA6D39B259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A40B-401C-4DD7-BF3C-B6B4355F47A7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8C6-4B4F-48F4-9B50-7DA6D39B259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A40B-401C-4DD7-BF3C-B6B4355F47A7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8C6-4B4F-48F4-9B50-7DA6D39B259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A40B-401C-4DD7-BF3C-B6B4355F47A7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8C6-4B4F-48F4-9B50-7DA6D39B259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A40B-401C-4DD7-BF3C-B6B4355F47A7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08C6-4B4F-48F4-9B50-7DA6D39B259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3A40B-401C-4DD7-BF3C-B6B4355F47A7}" type="datetimeFigureOut">
              <a:rPr lang="es-CL" smtClean="0"/>
              <a:pPr/>
              <a:t>19-10-2013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308C6-4B4F-48F4-9B50-7DA6D39B259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-LONGITUD DE SUS LADOS </a:t>
            </a:r>
          </a:p>
          <a:p>
            <a:endParaRPr lang="es-CL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s-CL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-MEDIDA DE SUS ÁNGULOS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827584" y="188640"/>
            <a:ext cx="770485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L" sz="8800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TRIÁNGULOS</a:t>
            </a:r>
            <a:endParaRPr lang="es-CL" sz="88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09848" y="1844824"/>
            <a:ext cx="88038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CRITERIOS DE CLASIFICACIÓN:</a:t>
            </a:r>
            <a:endParaRPr lang="es-C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3298378"/>
          </a:xfrm>
        </p:spPr>
        <p:txBody>
          <a:bodyPr>
            <a:noAutofit/>
          </a:bodyPr>
          <a:lstStyle/>
          <a:p>
            <a:r>
              <a:rPr lang="es-CL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Fin</a:t>
            </a:r>
            <a:endParaRPr lang="es-CL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051720" y="3068960"/>
            <a:ext cx="4896544" cy="3600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Este material fue desarrollado por:</a:t>
            </a:r>
          </a:p>
          <a:p>
            <a:pPr algn="ctr">
              <a:buFont typeface="Wingdings"/>
              <a:buChar char="à"/>
            </a:pPr>
            <a:r>
              <a:rPr lang="es-CL" dirty="0" smtClean="0"/>
              <a:t>Marcela Williams Navarrete  </a:t>
            </a:r>
          </a:p>
          <a:p>
            <a:pPr algn="ctr">
              <a:buFont typeface="Wingdings"/>
              <a:buChar char="à"/>
            </a:pPr>
            <a:r>
              <a:rPr lang="es-CL" dirty="0" smtClean="0"/>
              <a:t> Luis Castillo Sepúlveda</a:t>
            </a:r>
          </a:p>
          <a:p>
            <a:pPr algn="ctr"/>
            <a:endParaRPr lang="es-CL" dirty="0" smtClean="0"/>
          </a:p>
          <a:p>
            <a:pPr algn="ctr"/>
            <a:r>
              <a:rPr lang="es-CL" dirty="0" smtClean="0"/>
              <a:t>Estudiantes de pedagogía en matemática y computación (</a:t>
            </a:r>
            <a:r>
              <a:rPr lang="es-CL" dirty="0" err="1" smtClean="0"/>
              <a:t>PMyC</a:t>
            </a:r>
            <a:r>
              <a:rPr lang="es-CL" dirty="0" smtClean="0"/>
              <a:t>) de la universidad de Concepción, (UDEC)</a:t>
            </a:r>
          </a:p>
          <a:p>
            <a:pPr algn="ctr"/>
            <a:r>
              <a:rPr lang="es-CL" dirty="0" smtClean="0"/>
              <a:t>Concepción, Chile.</a:t>
            </a:r>
          </a:p>
          <a:p>
            <a:pPr algn="ctr"/>
            <a:r>
              <a:rPr lang="es-CL" dirty="0" smtClean="0">
                <a:solidFill>
                  <a:schemeClr val="bg1"/>
                </a:solidFill>
              </a:rPr>
              <a:t>                                                                   </a:t>
            </a:r>
            <a:r>
              <a:rPr lang="es-CL" dirty="0" smtClean="0"/>
              <a:t>Copyright </a:t>
            </a:r>
            <a:r>
              <a:rPr lang="es-CL" sz="3600" b="1" dirty="0" smtClean="0"/>
              <a:t>®</a:t>
            </a:r>
            <a:endParaRPr lang="es-CL" dirty="0" smtClean="0"/>
          </a:p>
          <a:p>
            <a:pPr algn="ctr"/>
            <a:endParaRPr lang="es-C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6910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accent2"/>
                </a:solidFill>
              </a:rPr>
              <a:t>¿Que es un triángulo? </a:t>
            </a:r>
            <a:endParaRPr lang="es-CL" b="1" dirty="0">
              <a:solidFill>
                <a:schemeClr val="accent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u="sng" dirty="0" smtClean="0"/>
              <a:t>Triángulo</a:t>
            </a:r>
            <a:r>
              <a:rPr lang="es-CL" sz="2000" dirty="0" smtClean="0"/>
              <a:t>: dados 3 puntos </a:t>
            </a:r>
            <a:r>
              <a:rPr lang="es-CL" sz="2000" b="1" dirty="0" smtClean="0">
                <a:solidFill>
                  <a:schemeClr val="accent2">
                    <a:lumMod val="75000"/>
                  </a:schemeClr>
                </a:solidFill>
              </a:rPr>
              <a:t>A B </a:t>
            </a:r>
            <a:r>
              <a:rPr lang="es-CL" sz="2000" dirty="0" smtClean="0"/>
              <a:t>y </a:t>
            </a:r>
            <a:r>
              <a:rPr lang="es-CL" sz="2000" b="1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s-CL" sz="2000" dirty="0" smtClean="0"/>
              <a:t>, que no pertenezcan a la misma recta, el </a:t>
            </a:r>
            <a:r>
              <a:rPr lang="es-CL" sz="2000" b="1" dirty="0" smtClean="0">
                <a:solidFill>
                  <a:schemeClr val="accent2">
                    <a:lumMod val="75000"/>
                  </a:schemeClr>
                </a:solidFill>
              </a:rPr>
              <a:t>triángulo ABC es la unión de estos 3 puntos formando los segmentos AB, BC Y AC. </a:t>
            </a:r>
          </a:p>
          <a:p>
            <a:r>
              <a:rPr lang="es-CL" sz="2000" dirty="0" smtClean="0"/>
              <a:t>Estos segmentos son los </a:t>
            </a:r>
            <a:r>
              <a:rPr lang="es-CL" sz="2000" b="1" dirty="0" smtClean="0">
                <a:solidFill>
                  <a:schemeClr val="accent6">
                    <a:lumMod val="50000"/>
                  </a:schemeClr>
                </a:solidFill>
              </a:rPr>
              <a:t>LADOS</a:t>
            </a:r>
            <a:r>
              <a:rPr lang="es-CL" sz="2000" dirty="0" smtClean="0"/>
              <a:t> del triángulo.</a:t>
            </a:r>
          </a:p>
          <a:p>
            <a:r>
              <a:rPr lang="es-CL" sz="2000" dirty="0" smtClean="0"/>
              <a:t>Los puntos de unión de los lados se llaman </a:t>
            </a:r>
            <a:r>
              <a:rPr lang="es-CL" sz="2000" b="1" dirty="0" smtClean="0">
                <a:solidFill>
                  <a:schemeClr val="accent6">
                    <a:lumMod val="50000"/>
                  </a:schemeClr>
                </a:solidFill>
              </a:rPr>
              <a:t>VÉRTICES</a:t>
            </a:r>
            <a:r>
              <a:rPr lang="es-CL" sz="2000" dirty="0" smtClean="0"/>
              <a:t> </a:t>
            </a:r>
            <a:r>
              <a:rPr lang="es-CL" sz="2000" dirty="0" smtClean="0"/>
              <a:t>del triángulo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827584" y="836712"/>
            <a:ext cx="72178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L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Para definir correctamente un triángulo debemos recordar lo que aprendimos en los capítulos anteriores, definición de punto y segmento</a:t>
            </a:r>
            <a:endParaRPr lang="es-CL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4 Triángulo isósceles"/>
          <p:cNvSpPr/>
          <p:nvPr/>
        </p:nvSpPr>
        <p:spPr>
          <a:xfrm>
            <a:off x="2123728" y="3789040"/>
            <a:ext cx="2592288" cy="25202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CuadroTexto"/>
          <p:cNvSpPr txBox="1"/>
          <p:nvPr/>
        </p:nvSpPr>
        <p:spPr>
          <a:xfrm>
            <a:off x="3275856" y="350100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A</a:t>
            </a:r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1835696" y="609329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B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4716016" y="609329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C</a:t>
            </a:r>
            <a:endParaRPr lang="es-CL" dirty="0"/>
          </a:p>
        </p:txBody>
      </p:sp>
      <p:sp>
        <p:nvSpPr>
          <p:cNvPr id="10" name="9 Flecha derecha"/>
          <p:cNvSpPr/>
          <p:nvPr/>
        </p:nvSpPr>
        <p:spPr>
          <a:xfrm>
            <a:off x="3851920" y="4365104"/>
            <a:ext cx="2520280" cy="216024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CuadroTexto"/>
          <p:cNvSpPr txBox="1"/>
          <p:nvPr/>
        </p:nvSpPr>
        <p:spPr>
          <a:xfrm>
            <a:off x="6372200" y="4221088"/>
            <a:ext cx="2180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chemeClr val="accent1">
                    <a:lumMod val="50000"/>
                  </a:schemeClr>
                </a:solidFill>
              </a:rPr>
              <a:t>AC lado del triángulo</a:t>
            </a:r>
            <a:endParaRPr lang="es-C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11560" y="616530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  </a:t>
            </a:r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152988" y="5949280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s-CL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L" b="1" dirty="0" smtClean="0">
                <a:solidFill>
                  <a:schemeClr val="accent1">
                    <a:lumMod val="50000"/>
                  </a:schemeClr>
                </a:solidFill>
              </a:rPr>
              <a:t>es vértice del </a:t>
            </a:r>
            <a:r>
              <a:rPr lang="es-CL" b="1" dirty="0" smtClean="0">
                <a:solidFill>
                  <a:schemeClr val="accent1">
                    <a:lumMod val="50000"/>
                  </a:schemeClr>
                </a:solidFill>
              </a:rPr>
              <a:t>ángulo ACB</a:t>
            </a:r>
            <a:endParaRPr lang="es-C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15 Flecha derecha"/>
          <p:cNvSpPr/>
          <p:nvPr/>
        </p:nvSpPr>
        <p:spPr>
          <a:xfrm rot="21157993">
            <a:off x="5013589" y="6091296"/>
            <a:ext cx="1106168" cy="220022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21" name="20 Conector recto"/>
          <p:cNvCxnSpPr>
            <a:stCxn id="7" idx="2"/>
            <a:endCxn id="9" idx="1"/>
          </p:cNvCxnSpPr>
          <p:nvPr/>
        </p:nvCxnSpPr>
        <p:spPr>
          <a:xfrm>
            <a:off x="3434714" y="3870340"/>
            <a:ext cx="1281302" cy="240762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27 Arco"/>
          <p:cNvSpPr/>
          <p:nvPr/>
        </p:nvSpPr>
        <p:spPr>
          <a:xfrm>
            <a:off x="2123728" y="5949280"/>
            <a:ext cx="576064" cy="648072"/>
          </a:xfrm>
          <a:prstGeom prst="arc">
            <a:avLst>
              <a:gd name="adj1" fmla="val 14978506"/>
              <a:gd name="adj2" fmla="val 0"/>
            </a:avLst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30" name="29 Conector recto de flecha"/>
          <p:cNvCxnSpPr/>
          <p:nvPr/>
        </p:nvCxnSpPr>
        <p:spPr>
          <a:xfrm flipH="1" flipV="1">
            <a:off x="1763688" y="5373216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251520" y="4941168"/>
            <a:ext cx="2555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accent1">
                    <a:lumMod val="50000"/>
                  </a:schemeClr>
                </a:solidFill>
              </a:rPr>
              <a:t>ABC ángulo de triángulo ABC</a:t>
            </a:r>
            <a:endParaRPr lang="es-CL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8072"/>
          </a:xfrm>
        </p:spPr>
        <p:txBody>
          <a:bodyPr>
            <a:noAutofit/>
          </a:bodyPr>
          <a:lstStyle/>
          <a:p>
            <a:r>
              <a:rPr lang="es-C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Ahora sabemos que los triángulos poseen </a:t>
            </a:r>
            <a:r>
              <a:rPr lang="es-CL" sz="2400" b="1" dirty="0" smtClean="0">
                <a:solidFill>
                  <a:schemeClr val="accent3"/>
                </a:solidFill>
              </a:rPr>
              <a:t>lados</a:t>
            </a:r>
            <a:r>
              <a:rPr lang="es-C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s-CL" sz="2400" b="1" dirty="0" smtClean="0">
                <a:solidFill>
                  <a:schemeClr val="accent3"/>
                </a:solidFill>
              </a:rPr>
              <a:t>vértices</a:t>
            </a:r>
            <a:r>
              <a:rPr lang="es-CL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y </a:t>
            </a:r>
            <a:r>
              <a:rPr lang="es-CL" sz="2400" b="1" dirty="0" smtClean="0">
                <a:solidFill>
                  <a:schemeClr val="accent3"/>
                </a:solidFill>
              </a:rPr>
              <a:t>ángulos</a:t>
            </a:r>
            <a:endParaRPr lang="es-CL" sz="2400" b="1" dirty="0">
              <a:solidFill>
                <a:schemeClr val="accent3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CL" dirty="0" smtClean="0"/>
              <a:t>Por ende podemos clasificar los triángulos en dos  categorías:</a:t>
            </a:r>
          </a:p>
          <a:p>
            <a:pPr>
              <a:buNone/>
            </a:pPr>
            <a:endParaRPr lang="es-CL" dirty="0" smtClean="0"/>
          </a:p>
          <a:p>
            <a:pPr marL="514350" indent="-514350">
              <a:buAutoNum type="arabicParenR"/>
            </a:pPr>
            <a:r>
              <a:rPr lang="es-CL" dirty="0" smtClean="0">
                <a:solidFill>
                  <a:srgbClr val="FF0000"/>
                </a:solidFill>
              </a:rPr>
              <a:t>según la longitud de sus </a:t>
            </a:r>
            <a:r>
              <a:rPr lang="es-CL" b="1" dirty="0" smtClean="0">
                <a:solidFill>
                  <a:srgbClr val="FF0000"/>
                </a:solidFill>
              </a:rPr>
              <a:t>lados</a:t>
            </a:r>
            <a:endParaRPr lang="es-CL" dirty="0" smtClean="0"/>
          </a:p>
          <a:p>
            <a:pPr>
              <a:buNone/>
            </a:pPr>
            <a:r>
              <a:rPr lang="es-CL" dirty="0" smtClean="0">
                <a:solidFill>
                  <a:srgbClr val="FF0000"/>
                </a:solidFill>
              </a:rPr>
              <a:t>2) según la medida de sus </a:t>
            </a:r>
            <a:r>
              <a:rPr lang="es-CL" b="1" dirty="0" smtClean="0">
                <a:solidFill>
                  <a:srgbClr val="FF0000"/>
                </a:solidFill>
              </a:rPr>
              <a:t>ángulos </a:t>
            </a:r>
            <a:endParaRPr lang="es-C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2200" dirty="0" smtClean="0"/>
              <a:t>Clasificación 1</a:t>
            </a:r>
            <a:r>
              <a:rPr lang="es-CL" dirty="0"/>
              <a:t> </a:t>
            </a:r>
            <a:r>
              <a:rPr lang="es-CL" dirty="0" smtClean="0"/>
              <a:t>            </a:t>
            </a:r>
            <a:br>
              <a:rPr lang="es-CL" dirty="0" smtClean="0"/>
            </a:br>
            <a:r>
              <a:rPr lang="es-CL" dirty="0" smtClean="0"/>
              <a:t> </a:t>
            </a:r>
            <a:r>
              <a:rPr lang="es-CL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Según la longitud de sus lados</a:t>
            </a: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Un triángulo cuyos 3 lados miden lo mismo se dice </a:t>
            </a:r>
            <a:r>
              <a:rPr lang="es-CL" b="1" dirty="0" smtClean="0"/>
              <a:t>EQUILATERO	</a:t>
            </a:r>
            <a:endParaRPr lang="es-CL" b="1" dirty="0"/>
          </a:p>
        </p:txBody>
      </p:sp>
      <p:sp>
        <p:nvSpPr>
          <p:cNvPr id="4" name="3 Triángulo isósceles"/>
          <p:cNvSpPr/>
          <p:nvPr/>
        </p:nvSpPr>
        <p:spPr>
          <a:xfrm>
            <a:off x="5076056" y="2420888"/>
            <a:ext cx="2448272" cy="1872208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CuadroTexto"/>
          <p:cNvSpPr txBox="1"/>
          <p:nvPr/>
        </p:nvSpPr>
        <p:spPr>
          <a:xfrm>
            <a:off x="6156176" y="206084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A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788024" y="414908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B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524328" y="40770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C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10" name="9 Llamada de flecha a la derecha"/>
          <p:cNvSpPr/>
          <p:nvPr/>
        </p:nvSpPr>
        <p:spPr>
          <a:xfrm>
            <a:off x="971600" y="2924944"/>
            <a:ext cx="4536504" cy="792088"/>
          </a:xfrm>
          <a:prstGeom prst="right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rgbClr val="FF0000"/>
                </a:solidFill>
              </a:rPr>
              <a:t>En el triángulo ABC los lados AB = lado BC = lado CA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11" name="10 Triángulo isósceles"/>
          <p:cNvSpPr/>
          <p:nvPr/>
        </p:nvSpPr>
        <p:spPr>
          <a:xfrm rot="2949426">
            <a:off x="1186976" y="4963871"/>
            <a:ext cx="1368152" cy="1195168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339752" y="49411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X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11560" y="52292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Y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691680" y="648866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Z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15" name="14 Llamada de flecha a la izquierda"/>
          <p:cNvSpPr/>
          <p:nvPr/>
        </p:nvSpPr>
        <p:spPr>
          <a:xfrm>
            <a:off x="2699792" y="5445224"/>
            <a:ext cx="4824536" cy="720080"/>
          </a:xfrm>
          <a:prstGeom prst="left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rgbClr val="FF0000"/>
                </a:solidFill>
              </a:rPr>
              <a:t>En el triángulo XYZ el            lado XY = lado YZ = lado ZX</a:t>
            </a:r>
            <a:endParaRPr lang="es-C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r>
              <a:rPr lang="es-CL" sz="3200" dirty="0" smtClean="0"/>
              <a:t>Un triángulo con dos lados de igual medida es un triángulo </a:t>
            </a:r>
            <a:r>
              <a:rPr lang="es-CL" sz="3200" b="1" dirty="0" smtClean="0"/>
              <a:t>ISÓSCELES</a:t>
            </a:r>
            <a:endParaRPr lang="es-CL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388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1600" dirty="0" smtClean="0"/>
              <a:t>* En este caso el tercer lado (el de medida distinta a los otros dos) se llama </a:t>
            </a:r>
            <a:r>
              <a:rPr lang="es-CL" sz="1600" b="1" dirty="0" smtClean="0"/>
              <a:t>“lado basal del triángulo”</a:t>
            </a:r>
            <a:endParaRPr lang="es-CL" sz="1600" b="1" dirty="0"/>
          </a:p>
        </p:txBody>
      </p:sp>
      <p:sp>
        <p:nvSpPr>
          <p:cNvPr id="4" name="3 Triángulo isósceles"/>
          <p:cNvSpPr/>
          <p:nvPr/>
        </p:nvSpPr>
        <p:spPr>
          <a:xfrm>
            <a:off x="899592" y="1844824"/>
            <a:ext cx="1080120" cy="2952328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4 Triángulo isósceles"/>
          <p:cNvSpPr/>
          <p:nvPr/>
        </p:nvSpPr>
        <p:spPr>
          <a:xfrm>
            <a:off x="323528" y="5373216"/>
            <a:ext cx="3528392" cy="864096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1259632" y="155679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endParaRPr lang="es-C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39552" y="465313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es-C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979712" y="465313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es-C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0" y="616530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endParaRPr lang="es-C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907704" y="5085184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chemeClr val="accent2">
                    <a:lumMod val="75000"/>
                  </a:schemeClr>
                </a:solidFill>
              </a:rPr>
              <a:t>Q</a:t>
            </a:r>
            <a:endParaRPr lang="es-C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851920" y="602128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chemeClr val="accent2">
                    <a:lumMod val="75000"/>
                  </a:schemeClr>
                </a:solidFill>
              </a:rPr>
              <a:t>R</a:t>
            </a:r>
            <a:endParaRPr lang="es-C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11 Llamada de flecha a la izquierda"/>
          <p:cNvSpPr/>
          <p:nvPr/>
        </p:nvSpPr>
        <p:spPr>
          <a:xfrm>
            <a:off x="2339752" y="2492896"/>
            <a:ext cx="5832648" cy="1008112"/>
          </a:xfrm>
          <a:prstGeom prst="lef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 el triángulo ABC  el lado AB = lado AC  y  BC lado basal del triángulo </a:t>
            </a:r>
            <a:endParaRPr lang="es-CL" dirty="0"/>
          </a:p>
        </p:txBody>
      </p:sp>
      <p:sp>
        <p:nvSpPr>
          <p:cNvPr id="13" name="12 Llamada de flecha a la izquierda"/>
          <p:cNvSpPr/>
          <p:nvPr/>
        </p:nvSpPr>
        <p:spPr>
          <a:xfrm>
            <a:off x="3419872" y="5157192"/>
            <a:ext cx="5112568" cy="864096"/>
          </a:xfrm>
          <a:prstGeom prst="lef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 el triángulo PQR el lado PQ = lado QR  y PR lado basal del triángulo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600" dirty="0" smtClean="0"/>
              <a:t>Un triángulo cuyos tres lados son de distinta medida es un triángulo </a:t>
            </a:r>
            <a:r>
              <a:rPr lang="es-CL" sz="3600" b="1" dirty="0" smtClean="0"/>
              <a:t>ESCALENO</a:t>
            </a:r>
            <a:endParaRPr lang="es-CL" sz="3600" b="1" dirty="0"/>
          </a:p>
        </p:txBody>
      </p:sp>
      <p:sp>
        <p:nvSpPr>
          <p:cNvPr id="4" name="3 Triángulo rectángulo"/>
          <p:cNvSpPr/>
          <p:nvPr/>
        </p:nvSpPr>
        <p:spPr>
          <a:xfrm rot="361794">
            <a:off x="1043608" y="1988840"/>
            <a:ext cx="5256584" cy="1440160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Triángulo rectángulo"/>
          <p:cNvSpPr/>
          <p:nvPr/>
        </p:nvSpPr>
        <p:spPr>
          <a:xfrm rot="3843066">
            <a:off x="1475656" y="4149080"/>
            <a:ext cx="1080120" cy="1656184"/>
          </a:xfrm>
          <a:prstGeom prst="rtTriangl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899592" y="141277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endParaRPr lang="es-C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299695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es-C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156176" y="350100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chemeClr val="accent4">
                    <a:lumMod val="75000"/>
                  </a:schemeClr>
                </a:solidFill>
              </a:rPr>
              <a:t>C</a:t>
            </a:r>
            <a:endParaRPr lang="es-CL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156176" y="3717032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b="1" dirty="0" smtClean="0">
              <a:solidFill>
                <a:srgbClr val="FFC000"/>
              </a:solidFill>
            </a:endParaRPr>
          </a:p>
          <a:p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2411760" y="378904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FFC000"/>
                </a:solidFill>
              </a:rPr>
              <a:t>L</a:t>
            </a:r>
            <a:endParaRPr lang="es-CL" b="1" dirty="0">
              <a:solidFill>
                <a:srgbClr val="FFC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83568" y="4581128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rgbClr val="FFC000"/>
                </a:solidFill>
              </a:rPr>
              <a:t>M</a:t>
            </a:r>
            <a:endParaRPr lang="es-CL" b="1" dirty="0">
              <a:solidFill>
                <a:srgbClr val="FFC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403648" y="580526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rgbClr val="FFC000"/>
                </a:solidFill>
              </a:rPr>
              <a:t>N</a:t>
            </a:r>
            <a:endParaRPr lang="es-CL" b="1" dirty="0">
              <a:solidFill>
                <a:srgbClr val="FFC000"/>
              </a:solidFill>
            </a:endParaRPr>
          </a:p>
        </p:txBody>
      </p:sp>
      <p:sp>
        <p:nvSpPr>
          <p:cNvPr id="13" name="12 Llamada de flecha a la izquierda"/>
          <p:cNvSpPr/>
          <p:nvPr/>
        </p:nvSpPr>
        <p:spPr>
          <a:xfrm>
            <a:off x="3707904" y="2060848"/>
            <a:ext cx="5256584" cy="914400"/>
          </a:xfrm>
          <a:prstGeom prst="left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 el triángulo ABC el lado AB &lt; lado  BC &lt; lado CA </a:t>
            </a:r>
            <a:r>
              <a:rPr lang="es-CL" dirty="0" smtClean="0">
                <a:sym typeface="Wingdings" pitchFamily="2" charset="2"/>
              </a:rPr>
              <a:t> lado AB </a:t>
            </a:r>
            <a:r>
              <a:rPr lang="es-CL" dirty="0" smtClean="0"/>
              <a:t>≠ lado BC ≠ lado CA</a:t>
            </a:r>
            <a:endParaRPr lang="es-CL" dirty="0"/>
          </a:p>
        </p:txBody>
      </p:sp>
      <p:sp>
        <p:nvSpPr>
          <p:cNvPr id="14" name="13 Llamada de flecha a la izquierda"/>
          <p:cNvSpPr/>
          <p:nvPr/>
        </p:nvSpPr>
        <p:spPr>
          <a:xfrm>
            <a:off x="2267744" y="4437112"/>
            <a:ext cx="6408712" cy="1152128"/>
          </a:xfrm>
          <a:prstGeom prst="left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 el triángulo LMN  el lado </a:t>
            </a:r>
            <a:r>
              <a:rPr lang="es-CL" dirty="0" smtClean="0"/>
              <a:t>MN</a:t>
            </a:r>
            <a:r>
              <a:rPr lang="es-CL" dirty="0" smtClean="0"/>
              <a:t> </a:t>
            </a:r>
            <a:r>
              <a:rPr lang="es-CL" dirty="0" smtClean="0"/>
              <a:t>&lt; lado </a:t>
            </a:r>
            <a:r>
              <a:rPr lang="es-CL" dirty="0" smtClean="0"/>
              <a:t>LM </a:t>
            </a:r>
            <a:r>
              <a:rPr lang="es-CL" dirty="0" smtClean="0"/>
              <a:t>&lt; lado  </a:t>
            </a:r>
            <a:r>
              <a:rPr lang="es-CL" dirty="0" smtClean="0"/>
              <a:t>LN </a:t>
            </a:r>
            <a:r>
              <a:rPr lang="es-CL" dirty="0" smtClean="0">
                <a:sym typeface="Wingdings" pitchFamily="2" charset="2"/>
              </a:rPr>
              <a:t> lado LM </a:t>
            </a:r>
            <a:r>
              <a:rPr lang="es-CL" dirty="0" smtClean="0"/>
              <a:t>≠ lado MN ≠ lado NL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es-CL" sz="1600" dirty="0" smtClean="0"/>
              <a:t>CLASIFICACIÓN 2</a:t>
            </a:r>
            <a:br>
              <a:rPr lang="es-CL" sz="1600" dirty="0" smtClean="0"/>
            </a:br>
            <a:r>
              <a:rPr lang="es-CL" sz="3200" u="sng" dirty="0" smtClean="0"/>
              <a:t>Según la medida de sus ángulos</a:t>
            </a:r>
            <a:endParaRPr lang="es-CL" sz="16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es-CL" sz="2600" dirty="0" smtClean="0"/>
              <a:t>Un triángulo cuyos 3 ángulos interiores miden menos de 90° es un triángulo </a:t>
            </a:r>
            <a:r>
              <a:rPr lang="es-CL" sz="2600" b="1" dirty="0" smtClean="0"/>
              <a:t>ACUTÁNGULO </a:t>
            </a:r>
          </a:p>
          <a:p>
            <a:endParaRPr lang="es-CL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861048"/>
            <a:ext cx="1872208" cy="267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221088"/>
            <a:ext cx="15335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1988840"/>
            <a:ext cx="17621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Llamada de flecha hacia abajo"/>
          <p:cNvSpPr/>
          <p:nvPr/>
        </p:nvSpPr>
        <p:spPr>
          <a:xfrm>
            <a:off x="251520" y="1844824"/>
            <a:ext cx="2880320" cy="237626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En este triángulo cada ángulo tiene distinta medida, pero cada una de esas medidas es menor que 90°, por lo que el triángulo es acutángulo</a:t>
            </a:r>
            <a:endParaRPr lang="es-CL" b="1" dirty="0"/>
          </a:p>
        </p:txBody>
      </p:sp>
      <p:sp>
        <p:nvSpPr>
          <p:cNvPr id="11" name="10 Llamada de flecha hacia arriba"/>
          <p:cNvSpPr/>
          <p:nvPr/>
        </p:nvSpPr>
        <p:spPr>
          <a:xfrm>
            <a:off x="3203848" y="3717032"/>
            <a:ext cx="2232248" cy="295232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En este triángulo los tres ángulos tienen igual medida </a:t>
            </a:r>
            <a:r>
              <a:rPr lang="es-CL" b="1" dirty="0" smtClean="0">
                <a:sym typeface="Wingdings" pitchFamily="2" charset="2"/>
              </a:rPr>
              <a:t> 60°, esto es menor que 90°, por lo que el triángulo es acutángulo</a:t>
            </a:r>
            <a:endParaRPr lang="es-CL" b="1" dirty="0"/>
          </a:p>
        </p:txBody>
      </p:sp>
      <p:sp>
        <p:nvSpPr>
          <p:cNvPr id="12" name="11 Llamada de flecha hacia abajo"/>
          <p:cNvSpPr/>
          <p:nvPr/>
        </p:nvSpPr>
        <p:spPr>
          <a:xfrm>
            <a:off x="6228184" y="1412776"/>
            <a:ext cx="2736304" cy="237626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En este triángulo hay dos ángulos de igual medida y uno distinto, pero los tres ángulos miden menos que 90° por lo tanto este triángulo es acutángulo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Un triángulo que posee un ángulo recto es un triángulo </a:t>
            </a:r>
            <a:r>
              <a:rPr lang="es-CL" b="1" dirty="0" smtClean="0"/>
              <a:t>RECTÁNGULO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96753"/>
            <a:ext cx="9144000" cy="792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200" dirty="0" smtClean="0"/>
              <a:t>*notemos que </a:t>
            </a:r>
            <a:r>
              <a:rPr lang="es-CL" sz="2200" b="1" dirty="0" smtClean="0"/>
              <a:t>no</a:t>
            </a:r>
            <a:r>
              <a:rPr lang="es-CL" sz="2200" dirty="0" smtClean="0"/>
              <a:t> puede ocurrir que tenga </a:t>
            </a:r>
            <a:r>
              <a:rPr lang="es-CL" sz="2200" b="1" dirty="0" smtClean="0"/>
              <a:t>2 ángulos rectos </a:t>
            </a:r>
            <a:r>
              <a:rPr lang="es-CL" sz="2200" dirty="0" smtClean="0"/>
              <a:t>(de medida </a:t>
            </a:r>
            <a:r>
              <a:rPr lang="es-CL" sz="2200" b="1" dirty="0" smtClean="0"/>
              <a:t>90°</a:t>
            </a:r>
            <a:r>
              <a:rPr lang="es-CL" sz="2200" dirty="0" smtClean="0"/>
              <a:t>) ya que la </a:t>
            </a:r>
            <a:r>
              <a:rPr lang="es-CL" sz="2200" b="1" dirty="0" smtClean="0"/>
              <a:t>suma</a:t>
            </a:r>
            <a:r>
              <a:rPr lang="es-CL" sz="2200" dirty="0" smtClean="0"/>
              <a:t> de los </a:t>
            </a:r>
            <a:r>
              <a:rPr lang="es-CL" sz="2200" b="1" dirty="0" smtClean="0"/>
              <a:t>tres ángulos interiores</a:t>
            </a:r>
            <a:r>
              <a:rPr lang="es-CL" sz="2200" dirty="0" smtClean="0"/>
              <a:t> de un triángulo es </a:t>
            </a:r>
            <a:r>
              <a:rPr lang="es-CL" sz="2200" b="1" dirty="0" smtClean="0"/>
              <a:t>180°</a:t>
            </a:r>
            <a:endParaRPr lang="es-CL" sz="2200" b="1" dirty="0"/>
          </a:p>
        </p:txBody>
      </p:sp>
      <p:sp>
        <p:nvSpPr>
          <p:cNvPr id="4" name="3 Triángulo rectángulo"/>
          <p:cNvSpPr/>
          <p:nvPr/>
        </p:nvSpPr>
        <p:spPr>
          <a:xfrm>
            <a:off x="683568" y="2636912"/>
            <a:ext cx="2088232" cy="345638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4 Triángulo rectángulo"/>
          <p:cNvSpPr/>
          <p:nvPr/>
        </p:nvSpPr>
        <p:spPr>
          <a:xfrm rot="5400000">
            <a:off x="3497471" y="2703329"/>
            <a:ext cx="2406455" cy="241763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Triángulo rectángulo"/>
          <p:cNvSpPr/>
          <p:nvPr/>
        </p:nvSpPr>
        <p:spPr>
          <a:xfrm rot="10800000">
            <a:off x="7452320" y="2204864"/>
            <a:ext cx="1008112" cy="417646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683568" y="5661248"/>
            <a:ext cx="576064" cy="43204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90°</a:t>
            </a:r>
            <a:endParaRPr lang="es-C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 rot="5400000">
            <a:off x="3455876" y="2744924"/>
            <a:ext cx="432048" cy="36004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9" name="8 Rectángulo"/>
          <p:cNvSpPr/>
          <p:nvPr/>
        </p:nvSpPr>
        <p:spPr>
          <a:xfrm>
            <a:off x="8172400" y="2204864"/>
            <a:ext cx="288032" cy="36004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CuadroTexto"/>
          <p:cNvSpPr txBox="1"/>
          <p:nvPr/>
        </p:nvSpPr>
        <p:spPr>
          <a:xfrm>
            <a:off x="611560" y="299695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30°</a:t>
            </a:r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123728" y="5733256"/>
            <a:ext cx="49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60°</a:t>
            </a:r>
            <a:endParaRPr lang="es-C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419872" y="27089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90°</a:t>
            </a:r>
            <a:endParaRPr lang="es-CL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419872" y="45091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45°</a:t>
            </a:r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220072" y="270892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45°</a:t>
            </a:r>
            <a:endParaRPr lang="es-C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452320" y="2204864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75°</a:t>
            </a:r>
            <a:endParaRPr lang="es-CL" dirty="0"/>
          </a:p>
        </p:txBody>
      </p:sp>
      <p:sp>
        <p:nvSpPr>
          <p:cNvPr id="16" name="15 CuadroTexto"/>
          <p:cNvSpPr txBox="1"/>
          <p:nvPr/>
        </p:nvSpPr>
        <p:spPr>
          <a:xfrm>
            <a:off x="8028384" y="48691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15°</a:t>
            </a:r>
            <a:endParaRPr lang="es-CL" dirty="0"/>
          </a:p>
        </p:txBody>
      </p:sp>
      <p:sp>
        <p:nvSpPr>
          <p:cNvPr id="24" name="23 CuadroTexto"/>
          <p:cNvSpPr txBox="1"/>
          <p:nvPr/>
        </p:nvSpPr>
        <p:spPr>
          <a:xfrm>
            <a:off x="8100392" y="2204864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90°</a:t>
            </a:r>
            <a:endParaRPr lang="es-CL" dirty="0"/>
          </a:p>
        </p:txBody>
      </p:sp>
      <p:sp>
        <p:nvSpPr>
          <p:cNvPr id="25" name="24 Rectángulo"/>
          <p:cNvSpPr/>
          <p:nvPr/>
        </p:nvSpPr>
        <p:spPr>
          <a:xfrm>
            <a:off x="323528" y="6165304"/>
            <a:ext cx="7992888" cy="4766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en esta clasificación no importa la medida de los ángulos no rectos, si ellos son de igual o distinta medida, la clasificación se basa en la existencia de un ángulo recto</a:t>
            </a:r>
            <a:endParaRPr lang="es-C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Un triángulo que posee un ángulo obtuso es un triángulo </a:t>
            </a:r>
            <a:r>
              <a:rPr lang="es-CL" b="1" dirty="0" smtClean="0"/>
              <a:t>OBTUSÁNGULO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964704"/>
          </a:xfrm>
        </p:spPr>
        <p:txBody>
          <a:bodyPr/>
          <a:lstStyle/>
          <a:p>
            <a:r>
              <a:rPr lang="es-CL" sz="2000" dirty="0" smtClean="0"/>
              <a:t>*notemos que </a:t>
            </a:r>
            <a:r>
              <a:rPr lang="es-CL" sz="2000" b="1" dirty="0" smtClean="0"/>
              <a:t>no</a:t>
            </a:r>
            <a:r>
              <a:rPr lang="es-CL" sz="2000" dirty="0" smtClean="0"/>
              <a:t> puede ocurrir que tenga </a:t>
            </a:r>
            <a:r>
              <a:rPr lang="es-CL" sz="2000" b="1" dirty="0" smtClean="0"/>
              <a:t>2 </a:t>
            </a:r>
            <a:r>
              <a:rPr lang="es-CL" sz="2000" b="1" dirty="0" smtClean="0"/>
              <a:t>o más ángulos obtusos </a:t>
            </a:r>
            <a:r>
              <a:rPr lang="es-CL" sz="2000" dirty="0" smtClean="0"/>
              <a:t>(de medida </a:t>
            </a:r>
            <a:r>
              <a:rPr lang="es-CL" sz="2000" dirty="0" smtClean="0"/>
              <a:t> mayor a </a:t>
            </a:r>
            <a:r>
              <a:rPr lang="es-CL" sz="2000" b="1" dirty="0" smtClean="0"/>
              <a:t>90</a:t>
            </a:r>
            <a:r>
              <a:rPr lang="es-CL" sz="2000" b="1" dirty="0" smtClean="0"/>
              <a:t>°</a:t>
            </a:r>
            <a:r>
              <a:rPr lang="es-CL" sz="2000" dirty="0" smtClean="0"/>
              <a:t>) ya que la </a:t>
            </a:r>
            <a:r>
              <a:rPr lang="es-CL" sz="2000" b="1" dirty="0" smtClean="0"/>
              <a:t>suma</a:t>
            </a:r>
            <a:r>
              <a:rPr lang="es-CL" sz="2000" dirty="0" smtClean="0"/>
              <a:t> de los </a:t>
            </a:r>
            <a:r>
              <a:rPr lang="es-CL" sz="2000" b="1" dirty="0" smtClean="0"/>
              <a:t>tres ángulos interiores</a:t>
            </a:r>
            <a:r>
              <a:rPr lang="es-CL" sz="2000" dirty="0" smtClean="0"/>
              <a:t> de un triángulo es </a:t>
            </a:r>
            <a:r>
              <a:rPr lang="es-CL" sz="2000" b="1" dirty="0" smtClean="0"/>
              <a:t>180°</a:t>
            </a:r>
          </a:p>
          <a:p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44825"/>
            <a:ext cx="2828925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941168"/>
            <a:ext cx="3240360" cy="1660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Llamada de flecha a la izquierda"/>
          <p:cNvSpPr/>
          <p:nvPr/>
        </p:nvSpPr>
        <p:spPr>
          <a:xfrm>
            <a:off x="3059832" y="2708920"/>
            <a:ext cx="5760640" cy="2016224"/>
          </a:xfrm>
          <a:prstGeom prst="left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Este triángulo posee dos ángulos de igual medida (30°) y el tercer ángulo mide 120°, por lo tanto como posee un ángulo obtuso el triángulo es OBTUSÁNGULO</a:t>
            </a:r>
            <a:endParaRPr lang="es-CL" dirty="0"/>
          </a:p>
        </p:txBody>
      </p:sp>
      <p:sp>
        <p:nvSpPr>
          <p:cNvPr id="8" name="7 Llamada de flecha a la derecha"/>
          <p:cNvSpPr/>
          <p:nvPr/>
        </p:nvSpPr>
        <p:spPr>
          <a:xfrm>
            <a:off x="323528" y="4869160"/>
            <a:ext cx="5328592" cy="1772816"/>
          </a:xfrm>
          <a:prstGeom prst="right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Este triángulo tiene sus tres ángulos de distinta medida, dos de ellos ángulos agudos (30° y 50°) y el tercer ángulo mide 100° ángulo obtuso, por lo que el triángulo es OBTUSÁNGULO 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681</Words>
  <Application>Microsoft Office PowerPoint</Application>
  <PresentationFormat>Presentación en pantalla (4:3)</PresentationFormat>
  <Paragraphs>81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¿Que es un triángulo? </vt:lpstr>
      <vt:lpstr>Ahora sabemos que los triángulos poseen lados, vértices y ángulos</vt:lpstr>
      <vt:lpstr>Clasificación 1               Según la longitud de sus lados </vt:lpstr>
      <vt:lpstr>Un triángulo con dos lados de igual medida es un triángulo ISÓSCELES</vt:lpstr>
      <vt:lpstr>Un triángulo cuyos tres lados son de distinta medida es un triángulo ESCALENO</vt:lpstr>
      <vt:lpstr>CLASIFICACIÓN 2 Según la medida de sus ángulos</vt:lpstr>
      <vt:lpstr>Un triángulo que posee un ángulo recto es un triángulo RECTÁNGULO</vt:lpstr>
      <vt:lpstr>Un triángulo que posee un ángulo obtuso es un triángulo OBTUSÁNGULO</vt:lpstr>
      <vt:lpstr>Fin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Packard bell</dc:creator>
  <cp:lastModifiedBy>Packard bell</cp:lastModifiedBy>
  <cp:revision>21</cp:revision>
  <dcterms:created xsi:type="dcterms:W3CDTF">2013-10-18T15:53:13Z</dcterms:created>
  <dcterms:modified xsi:type="dcterms:W3CDTF">2013-10-19T23:35:49Z</dcterms:modified>
</cp:coreProperties>
</file>