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0066"/>
    <a:srgbClr val="FF5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5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08074-00D8-429A-AA2C-DA05E151AFED}" type="datetimeFigureOut">
              <a:rPr lang="es-CL" smtClean="0"/>
              <a:t>05-12-2012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52B40-E312-42D1-804B-9FEB0FA586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6614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52B40-E312-42D1-804B-9FEB0FA5866D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286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E29A-ABAA-42F4-B150-DF9A135E241C}" type="datetimeFigureOut">
              <a:rPr lang="es-CL" smtClean="0"/>
              <a:t>05-12-2012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4E7C-28D7-4EAC-9D7B-D0D209E787E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E29A-ABAA-42F4-B150-DF9A135E241C}" type="datetimeFigureOut">
              <a:rPr lang="es-CL" smtClean="0"/>
              <a:t>05-12-2012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4E7C-28D7-4EAC-9D7B-D0D209E787E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E29A-ABAA-42F4-B150-DF9A135E241C}" type="datetimeFigureOut">
              <a:rPr lang="es-CL" smtClean="0"/>
              <a:t>05-12-2012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4E7C-28D7-4EAC-9D7B-D0D209E787E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E29A-ABAA-42F4-B150-DF9A135E241C}" type="datetimeFigureOut">
              <a:rPr lang="es-CL" smtClean="0"/>
              <a:t>05-12-2012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4E7C-28D7-4EAC-9D7B-D0D209E787E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E29A-ABAA-42F4-B150-DF9A135E241C}" type="datetimeFigureOut">
              <a:rPr lang="es-CL" smtClean="0"/>
              <a:t>05-12-2012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4E7C-28D7-4EAC-9D7B-D0D209E787E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E29A-ABAA-42F4-B150-DF9A135E241C}" type="datetimeFigureOut">
              <a:rPr lang="es-CL" smtClean="0"/>
              <a:t>05-12-2012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4E7C-28D7-4EAC-9D7B-D0D209E787E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E29A-ABAA-42F4-B150-DF9A135E241C}" type="datetimeFigureOut">
              <a:rPr lang="es-CL" smtClean="0"/>
              <a:t>05-12-2012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4E7C-28D7-4EAC-9D7B-D0D209E787E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E29A-ABAA-42F4-B150-DF9A135E241C}" type="datetimeFigureOut">
              <a:rPr lang="es-CL" smtClean="0"/>
              <a:t>05-12-2012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4E7C-28D7-4EAC-9D7B-D0D209E787E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E29A-ABAA-42F4-B150-DF9A135E241C}" type="datetimeFigureOut">
              <a:rPr lang="es-CL" smtClean="0"/>
              <a:t>05-12-2012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4E7C-28D7-4EAC-9D7B-D0D209E787E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E29A-ABAA-42F4-B150-DF9A135E241C}" type="datetimeFigureOut">
              <a:rPr lang="es-CL" smtClean="0"/>
              <a:t>05-12-2012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4E7C-28D7-4EAC-9D7B-D0D209E787E7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E29A-ABAA-42F4-B150-DF9A135E241C}" type="datetimeFigureOut">
              <a:rPr lang="es-CL" smtClean="0"/>
              <a:t>05-12-2012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F4E7C-28D7-4EAC-9D7B-D0D209E787E7}" type="slidenum">
              <a:rPr lang="es-CL" smtClean="0"/>
              <a:t>‹Nº›</a:t>
            </a:fld>
            <a:endParaRPr lang="es-CL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76CE29A-ABAA-42F4-B150-DF9A135E241C}" type="datetimeFigureOut">
              <a:rPr lang="es-CL" smtClean="0"/>
              <a:t>05-12-2012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1F4E7C-28D7-4EAC-9D7B-D0D209E787E7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5556" y="1772816"/>
            <a:ext cx="7992888" cy="2376265"/>
          </a:xfrm>
        </p:spPr>
        <p:txBody>
          <a:bodyPr/>
          <a:lstStyle/>
          <a:p>
            <a:pPr algn="ctr"/>
            <a:r>
              <a:rPr lang="es-CL" sz="6000" b="1" i="1" dirty="0" smtClean="0">
                <a:solidFill>
                  <a:srgbClr val="F8F8F8"/>
                </a:solidFill>
                <a:latin typeface="Brush Script MT" pitchFamily="66" charset="0"/>
              </a:rPr>
              <a:t>Repostería para </a:t>
            </a:r>
            <a:br>
              <a:rPr lang="es-CL" sz="6000" b="1" i="1" dirty="0" smtClean="0">
                <a:solidFill>
                  <a:srgbClr val="F8F8F8"/>
                </a:solidFill>
                <a:latin typeface="Brush Script MT" pitchFamily="66" charset="0"/>
              </a:rPr>
            </a:br>
            <a:r>
              <a:rPr lang="es-CL" sz="6000" b="1" i="1" dirty="0" smtClean="0">
                <a:solidFill>
                  <a:srgbClr val="F8F8F8"/>
                </a:solidFill>
                <a:latin typeface="Brush Script MT" pitchFamily="66" charset="0"/>
              </a:rPr>
              <a:t>días importantes….</a:t>
            </a:r>
            <a:endParaRPr lang="es-CL" sz="6000" b="1" i="1" dirty="0">
              <a:solidFill>
                <a:srgbClr val="F8F8F8"/>
              </a:solidFill>
              <a:latin typeface="Brush Script MT" pitchFamily="66" charset="0"/>
            </a:endParaRPr>
          </a:p>
        </p:txBody>
      </p:sp>
      <p:pic>
        <p:nvPicPr>
          <p:cNvPr id="1026" name="Picture 2" descr="C:\Users\Fanny\AppData\Local\Microsoft\Windows\Temporary Internet Files\Content.IE5\FKA8W72Z\MP90042310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193" y="32725"/>
            <a:ext cx="2311376" cy="346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anny\AppData\Local\Microsoft\Windows\Temporary Internet Files\Content.IE5\CO669YPZ\MC90041241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2548115" cy="2592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80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0"/>
            <a:ext cx="1725613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259632" y="2060848"/>
            <a:ext cx="7234963" cy="2681268"/>
          </a:xfrm>
        </p:spPr>
        <p:txBody>
          <a:bodyPr/>
          <a:lstStyle/>
          <a:p>
            <a:pPr algn="ctr"/>
            <a:r>
              <a:rPr lang="es-CL" dirty="0">
                <a:solidFill>
                  <a:schemeClr val="accent4">
                    <a:lumMod val="25000"/>
                  </a:schemeClr>
                </a:solidFill>
              </a:rPr>
              <a:t>Espolvorear el mármol con harina y estirar la pasta con el rodillo hasta que tenga un grosor de ½ centímetro. Con dos moldes en forma de estrella de distinto tamaño, cortar la galleta. </a:t>
            </a:r>
            <a:r>
              <a:rPr lang="es-CL" dirty="0">
                <a:solidFill>
                  <a:srgbClr val="F8F8F8"/>
                </a:solidFill>
              </a:rPr>
              <a:t>Untar una placa para horno con mantequilla disponer encima las estrellas. </a:t>
            </a:r>
          </a:p>
        </p:txBody>
      </p:sp>
    </p:spTree>
    <p:extLst>
      <p:ext uri="{BB962C8B-B14F-4D97-AF65-F5344CB8AC3E}">
        <p14:creationId xmlns:p14="http://schemas.microsoft.com/office/powerpoint/2010/main" val="322707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Fanny\AppData\Local\Microsoft\Windows\Temporary Internet Files\Content.IE5\CO669YPZ\MC90041059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479" y="0"/>
            <a:ext cx="3559521" cy="342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3356992"/>
            <a:ext cx="7125113" cy="924475"/>
          </a:xfrm>
        </p:spPr>
        <p:txBody>
          <a:bodyPr/>
          <a:lstStyle/>
          <a:p>
            <a:pPr algn="ctr"/>
            <a:r>
              <a:rPr lang="es-CL" dirty="0"/>
              <a:t>Mejorar ligeramente </a:t>
            </a:r>
            <a:r>
              <a:rPr lang="es-CL" dirty="0">
                <a:solidFill>
                  <a:srgbClr val="F8F8F8"/>
                </a:solidFill>
              </a:rPr>
              <a:t>la superficie </a:t>
            </a:r>
            <a:r>
              <a:rPr lang="es-CL" dirty="0"/>
              <a:t>con agua y espolvorear </a:t>
            </a:r>
            <a:r>
              <a:rPr lang="es-CL" dirty="0">
                <a:solidFill>
                  <a:srgbClr val="F8F8F8"/>
                </a:solidFill>
              </a:rPr>
              <a:t>con el </a:t>
            </a:r>
            <a:r>
              <a:rPr lang="es-CL" dirty="0"/>
              <a:t>azúcar. </a:t>
            </a:r>
            <a:r>
              <a:rPr lang="es-CL" dirty="0">
                <a:solidFill>
                  <a:schemeClr val="accent4">
                    <a:lumMod val="25000"/>
                  </a:schemeClr>
                </a:solidFill>
              </a:rPr>
              <a:t>Cocer a horno </a:t>
            </a:r>
            <a:r>
              <a:rPr lang="es-CL" dirty="0">
                <a:solidFill>
                  <a:srgbClr val="F8F8F8"/>
                </a:solidFill>
              </a:rPr>
              <a:t>fuerte </a:t>
            </a:r>
            <a:r>
              <a:rPr lang="es-CL" dirty="0">
                <a:solidFill>
                  <a:schemeClr val="accent4">
                    <a:lumMod val="25000"/>
                  </a:schemeClr>
                </a:solidFill>
              </a:rPr>
              <a:t>hasta que tengan un </a:t>
            </a:r>
            <a:r>
              <a:rPr lang="es-CL" dirty="0">
                <a:solidFill>
                  <a:srgbClr val="F8F8F8"/>
                </a:solidFill>
              </a:rPr>
              <a:t>bonito color </a:t>
            </a:r>
            <a:r>
              <a:rPr lang="es-CL" dirty="0">
                <a:solidFill>
                  <a:schemeClr val="accent4">
                    <a:lumMod val="25000"/>
                  </a:schemeClr>
                </a:solidFill>
              </a:rPr>
              <a:t>dorado.</a:t>
            </a:r>
            <a:br>
              <a:rPr lang="es-CL" dirty="0">
                <a:solidFill>
                  <a:schemeClr val="accent4">
                    <a:lumMod val="25000"/>
                  </a:schemeClr>
                </a:solidFill>
              </a:rPr>
            </a:br>
            <a:r>
              <a:rPr lang="es-CL" dirty="0"/>
              <a:t/>
            </a:r>
            <a:br>
              <a:rPr lang="es-CL" dirty="0"/>
            </a:br>
            <a:r>
              <a:rPr lang="es-CL" dirty="0">
                <a:solidFill>
                  <a:srgbClr val="FF0066"/>
                </a:solidFill>
              </a:rPr>
              <a:t>Sacar del horno y cuando todavía estén tibias, poner un poco de mermelada encima de las estrellas de mayor tamaño. Cubrir con las más pequeñas.</a:t>
            </a:r>
            <a:br>
              <a:rPr lang="es-CL" dirty="0">
                <a:solidFill>
                  <a:srgbClr val="FF0066"/>
                </a:solidFill>
              </a:rPr>
            </a:br>
            <a:endParaRPr lang="es-CL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4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12" y="1"/>
            <a:ext cx="2592288" cy="300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92"/>
            <a:ext cx="3413245" cy="298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249" y="2972160"/>
            <a:ext cx="2235546" cy="385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077" y="2981198"/>
            <a:ext cx="3806924" cy="385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3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9 -0.12847 L -0.0599 -0.12847 C -0.00382 -0.12847 0.0651 -0.05949 0.0651 -0.00347 L 0.0651 0.12153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0.03125 -7.40741E-7 C 0.04514 -7.40741E-7 0.0625 0.05046 0.0625 0.09167 L 0.0625 0.18333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043608" y="703986"/>
            <a:ext cx="7123080" cy="924475"/>
          </a:xfrm>
          <a:ln w="508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CL" sz="4400" dirty="0">
                <a:solidFill>
                  <a:schemeClr val="accent4">
                    <a:lumMod val="25000"/>
                  </a:schemeClr>
                </a:solidFill>
                <a:latin typeface="Brush Script MT" pitchFamily="66" charset="0"/>
              </a:rPr>
              <a:t>Pastel de san </a:t>
            </a:r>
            <a:r>
              <a:rPr lang="es-CL" sz="4400" dirty="0" smtClean="0">
                <a:solidFill>
                  <a:schemeClr val="accent4">
                    <a:lumMod val="25000"/>
                  </a:schemeClr>
                </a:solidFill>
                <a:latin typeface="Brush Script MT" pitchFamily="66" charset="0"/>
              </a:rPr>
              <a:t>Valentín </a:t>
            </a:r>
            <a:r>
              <a:rPr lang="es-CL" sz="4400" dirty="0">
                <a:solidFill>
                  <a:schemeClr val="accent4">
                    <a:lumMod val="25000"/>
                  </a:schemeClr>
                </a:solidFill>
                <a:latin typeface="Brush Script MT" pitchFamily="66" charset="0"/>
              </a:rPr>
              <a:t>de </a:t>
            </a:r>
            <a:r>
              <a:rPr lang="es-CL" sz="4400" dirty="0" smtClean="0">
                <a:solidFill>
                  <a:schemeClr val="accent4">
                    <a:lumMod val="25000"/>
                  </a:schemeClr>
                </a:solidFill>
                <a:latin typeface="Brush Script MT" pitchFamily="66" charset="0"/>
              </a:rPr>
              <a:t>chocolates</a:t>
            </a:r>
            <a:r>
              <a:rPr lang="es-CL" sz="4400" dirty="0" smtClean="0">
                <a:solidFill>
                  <a:srgbClr val="F8F8F8"/>
                </a:solidFill>
                <a:latin typeface="Brush Script MT" pitchFamily="66" charset="0"/>
              </a:rPr>
              <a:t>.</a:t>
            </a:r>
            <a:endParaRPr lang="es-CL" sz="4400" dirty="0">
              <a:solidFill>
                <a:srgbClr val="F8F8F8"/>
              </a:solidFill>
              <a:latin typeface="Brush Script MT" pitchFamily="66" charset="0"/>
            </a:endParaRPr>
          </a:p>
        </p:txBody>
      </p:sp>
      <p:pic>
        <p:nvPicPr>
          <p:cNvPr id="2052" name="Picture 4" descr="C:\Users\Fanny\AppData\Local\Microsoft\Windows\Temporary Internet Files\Content.IE5\CO669YPZ\MP90043310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7" b="91143" l="16476" r="90000">
                        <a14:backgroundMark x1="26857" y1="77143" x2="26857" y2="77143"/>
                        <a14:backgroundMark x1="8095" y1="77143" x2="8095" y2="77143"/>
                        <a14:backgroundMark x1="80476" y1="67286" x2="80476" y2="67286"/>
                        <a14:backgroundMark x1="76667" y1="81286" x2="76667" y2="81286"/>
                        <a14:backgroundMark x1="85143" y1="13714" x2="85143" y2="13714"/>
                        <a14:backgroundMark x1="53238" y1="16429" x2="53238" y2="16429"/>
                        <a14:backgroundMark x1="22190" y1="9429" x2="22190" y2="9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966" y="4056"/>
            <a:ext cx="2317034" cy="154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179512" y="1844824"/>
            <a:ext cx="3797151" cy="4067523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s-CL" sz="3200" dirty="0" smtClean="0">
                <a:solidFill>
                  <a:srgbClr val="F8F8F8"/>
                </a:solidFill>
                <a:latin typeface="Comic Sans MS" pitchFamily="66" charset="0"/>
              </a:rPr>
              <a:t>Ingredientes</a:t>
            </a:r>
            <a:r>
              <a:rPr lang="es-CL" sz="3200" dirty="0">
                <a:solidFill>
                  <a:srgbClr val="F8F8F8"/>
                </a:solidFill>
                <a:latin typeface="Comic Sans MS" pitchFamily="66" charset="0"/>
                <a:cs typeface="Times New Roman"/>
              </a:rPr>
              <a:t> </a:t>
            </a:r>
            <a:r>
              <a:rPr lang="es-CL" sz="3200" dirty="0" smtClean="0">
                <a:solidFill>
                  <a:srgbClr val="F8F8F8"/>
                </a:solidFill>
                <a:latin typeface="Comic Sans MS" pitchFamily="66" charset="0"/>
                <a:ea typeface="Calibri"/>
                <a:cs typeface="Times New Roman"/>
              </a:rPr>
              <a:t>para </a:t>
            </a:r>
            <a:r>
              <a:rPr lang="es-CL" sz="3200" dirty="0">
                <a:solidFill>
                  <a:srgbClr val="F8F8F8"/>
                </a:solidFill>
                <a:latin typeface="Comic Sans MS" pitchFamily="66" charset="0"/>
                <a:ea typeface="Calibri"/>
                <a:cs typeface="Times New Roman"/>
              </a:rPr>
              <a:t>el bizcocho:</a:t>
            </a:r>
          </a:p>
          <a:p>
            <a:pPr>
              <a:spcAft>
                <a:spcPts val="0"/>
              </a:spcAft>
            </a:pPr>
            <a:endParaRPr lang="es-CL" sz="3200" dirty="0">
              <a:solidFill>
                <a:srgbClr val="F8F8F8"/>
              </a:solidFill>
              <a:latin typeface="Comic Sans MS" pitchFamily="66" charset="0"/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s-CL" sz="3200" dirty="0">
                <a:solidFill>
                  <a:srgbClr val="FF0066"/>
                </a:solidFill>
                <a:latin typeface="Comic Sans MS" pitchFamily="66" charset="0"/>
                <a:ea typeface="Calibri"/>
                <a:cs typeface="Times New Roman"/>
              </a:rPr>
              <a:t>3 huevos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s-CL" sz="3200" dirty="0">
                <a:solidFill>
                  <a:srgbClr val="FF0066"/>
                </a:solidFill>
                <a:latin typeface="Comic Sans MS" pitchFamily="66" charset="0"/>
                <a:ea typeface="Calibri"/>
                <a:cs typeface="Times New Roman"/>
              </a:rPr>
              <a:t>75 gr. de harina</a:t>
            </a:r>
          </a:p>
          <a:p>
            <a:pPr marL="0" indent="0">
              <a:spcAft>
                <a:spcPts val="0"/>
              </a:spcAft>
              <a:buNone/>
            </a:pPr>
            <a:r>
              <a:rPr lang="es-CL" sz="3200" dirty="0">
                <a:solidFill>
                  <a:srgbClr val="FF0066"/>
                </a:solidFill>
                <a:latin typeface="Comic Sans MS" pitchFamily="66" charset="0"/>
                <a:ea typeface="Calibri"/>
                <a:cs typeface="Times New Roman"/>
              </a:rPr>
              <a:t>30 gr. de cacao en polvo</a:t>
            </a:r>
          </a:p>
          <a:p>
            <a:pPr marL="0" indent="0">
              <a:buNone/>
            </a:pPr>
            <a:r>
              <a:rPr lang="es-CL" sz="2800" dirty="0" smtClean="0">
                <a:solidFill>
                  <a:srgbClr val="FF0066"/>
                </a:solidFill>
              </a:rPr>
              <a:t> </a:t>
            </a:r>
            <a:endParaRPr lang="es-CL" sz="2800" dirty="0">
              <a:solidFill>
                <a:srgbClr val="FF0066"/>
              </a:solidFill>
            </a:endParaRPr>
          </a:p>
        </p:txBody>
      </p:sp>
      <p:sp>
        <p:nvSpPr>
          <p:cNvPr id="15" name="14 Marcador de contenido"/>
          <p:cNvSpPr>
            <a:spLocks noGrp="1"/>
          </p:cNvSpPr>
          <p:nvPr>
            <p:ph sz="half" idx="2"/>
          </p:nvPr>
        </p:nvSpPr>
        <p:spPr>
          <a:xfrm>
            <a:off x="5592890" y="2348880"/>
            <a:ext cx="3469242" cy="4051302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s-CL" sz="2800" dirty="0">
                <a:solidFill>
                  <a:srgbClr val="FF0066"/>
                </a:solidFill>
                <a:latin typeface="Comic Sans MS" pitchFamily="66" charset="0"/>
                <a:ea typeface="Calibri"/>
                <a:cs typeface="Times New Roman"/>
              </a:rPr>
              <a:t>Para relleno y decoración:</a:t>
            </a:r>
          </a:p>
          <a:p>
            <a:pPr marL="0" indent="0">
              <a:spcAft>
                <a:spcPts val="0"/>
              </a:spcAft>
              <a:buNone/>
            </a:pPr>
            <a:r>
              <a:rPr lang="es-CL" sz="2400" dirty="0">
                <a:latin typeface="Calibri"/>
                <a:ea typeface="Calibri"/>
                <a:cs typeface="Times New Roman"/>
              </a:rPr>
              <a:t>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es-CL" sz="2400" dirty="0">
                <a:solidFill>
                  <a:srgbClr val="F8F8F8"/>
                </a:solidFill>
                <a:latin typeface="Comic Sans MS" pitchFamily="66" charset="0"/>
                <a:ea typeface="Calibri"/>
                <a:cs typeface="Times New Roman"/>
              </a:rPr>
              <a:t>1 bote de mermelada de albaricoque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s-CL" sz="2400" dirty="0">
                <a:solidFill>
                  <a:srgbClr val="F8F8F8"/>
                </a:solidFill>
                <a:latin typeface="Comic Sans MS" pitchFamily="66" charset="0"/>
                <a:ea typeface="Calibri"/>
                <a:cs typeface="Times New Roman"/>
              </a:rPr>
              <a:t>50 gr. de mantequilla</a:t>
            </a:r>
          </a:p>
          <a:p>
            <a:pPr marL="0" indent="0">
              <a:spcAft>
                <a:spcPts val="0"/>
              </a:spcAft>
              <a:buNone/>
            </a:pPr>
            <a:r>
              <a:rPr lang="es-CL" sz="2400" dirty="0">
                <a:solidFill>
                  <a:srgbClr val="F8F8F8"/>
                </a:solidFill>
                <a:latin typeface="Comic Sans MS" pitchFamily="66" charset="0"/>
                <a:ea typeface="Calibri"/>
                <a:cs typeface="Times New Roman"/>
              </a:rPr>
              <a:t>2 cucharadas de leche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s-CL" sz="2400" dirty="0">
                <a:solidFill>
                  <a:srgbClr val="F8F8F8"/>
                </a:solidFill>
                <a:latin typeface="Comic Sans MS" pitchFamily="66" charset="0"/>
                <a:ea typeface="Calibri"/>
                <a:cs typeface="Times New Roman"/>
              </a:rPr>
              <a:t>200 gr. de chocolate fondant</a:t>
            </a:r>
          </a:p>
          <a:p>
            <a:pPr marL="0" indent="0">
              <a:spcAft>
                <a:spcPts val="0"/>
              </a:spcAft>
              <a:buNone/>
            </a:pPr>
            <a:r>
              <a:rPr lang="es-CL" sz="2400" dirty="0">
                <a:solidFill>
                  <a:srgbClr val="F8F8F8"/>
                </a:solidFill>
                <a:latin typeface="Comic Sans MS" pitchFamily="66" charset="0"/>
                <a:ea typeface="Calibri"/>
                <a:cs typeface="Times New Roman"/>
              </a:rPr>
              <a:t>Granillo de colores para adornar</a:t>
            </a:r>
          </a:p>
          <a:p>
            <a:endParaRPr lang="es-CL" sz="2400" dirty="0">
              <a:solidFill>
                <a:srgbClr val="F8F8F8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94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sz="6000" dirty="0" smtClean="0">
                <a:solidFill>
                  <a:srgbClr val="FF0066"/>
                </a:solidFill>
                <a:latin typeface="Brush Script MT" pitchFamily="66" charset="0"/>
              </a:rPr>
              <a:t>Preparación </a:t>
            </a:r>
            <a:endParaRPr lang="es-CL" sz="6000" dirty="0">
              <a:solidFill>
                <a:srgbClr val="FF0066"/>
              </a:solidFill>
              <a:latin typeface="Brush Script MT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971600" y="2132856"/>
            <a:ext cx="7125112" cy="40514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L" sz="3200" dirty="0">
                <a:solidFill>
                  <a:srgbClr val="F8F8F8"/>
                </a:solidFill>
              </a:rPr>
              <a:t>Para confeccionar el bizcocho, batir las yemas de huevo con el azúcar, luego y sin batir, añadir la harina tamizada y el cacao en polvo. Remover y añadir, suavemente, las claras de huevo, batidas apunto de nieve. </a:t>
            </a:r>
          </a:p>
        </p:txBody>
      </p:sp>
      <p:pic>
        <p:nvPicPr>
          <p:cNvPr id="3075" name="Picture 3" descr="C:\Users\Fanny\AppData\Local\Microsoft\Windows\Temporary Internet Files\Content.IE5\AIIKBS5B\MC90043636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05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1412776"/>
            <a:ext cx="64087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200" dirty="0" smtClean="0">
                <a:solidFill>
                  <a:schemeClr val="accent5">
                    <a:lumMod val="50000"/>
                  </a:schemeClr>
                </a:solidFill>
              </a:rPr>
              <a:t>Cocer en el horno precalentado a temperatura media, por espacio de unos 30, 40 minutos, aproximadamente.</a:t>
            </a:r>
            <a:endParaRPr lang="es-CL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47" name="Picture 3" descr="C:\Users\Fanny\AppData\Local\Microsoft\Windows\Temporary Internet Files\Content.IE5\X596ETB9\MC90041271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794" y="2996952"/>
            <a:ext cx="3357327" cy="343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7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70855" y="836712"/>
            <a:ext cx="64807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200" dirty="0" smtClean="0">
                <a:solidFill>
                  <a:srgbClr val="FF7C80"/>
                </a:solidFill>
              </a:rPr>
              <a:t>Sacar el bizcocho por la mitad y embadurnar con la </a:t>
            </a:r>
            <a:r>
              <a:rPr lang="es-CL" sz="3200" dirty="0" smtClean="0">
                <a:solidFill>
                  <a:srgbClr val="F8F8F8"/>
                </a:solidFill>
              </a:rPr>
              <a:t>mermelada, que se habrá puesto previamente a calentar con dos cucharadas de azúcar </a:t>
            </a:r>
            <a:r>
              <a:rPr lang="es-CL" sz="32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(de esta manea queda más fluida y transparente). Cubrir y cortar pastel, dándole forma de corazón con un cuchillo muy afilado.</a:t>
            </a:r>
            <a:endParaRPr lang="es-CL" sz="32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24" name="Picture 4" descr="C:\Users\Fanny\AppData\Local\Microsoft\Windows\Temporary Internet Files\Content.IE5\CO669YPZ\MP90044907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32" y="4967062"/>
            <a:ext cx="177281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38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Fanny\AppData\Local\Microsoft\Windows\Temporary Internet Files\Content.IE5\CO669YPZ\MC9003538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283" y="-44248"/>
            <a:ext cx="2830717" cy="272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0" y="1348800"/>
            <a:ext cx="7600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200" dirty="0" smtClean="0">
                <a:solidFill>
                  <a:schemeClr val="accent4">
                    <a:lumMod val="25000"/>
                  </a:schemeClr>
                </a:solidFill>
              </a:rPr>
              <a:t>Disolver la cobertura de chocolate junto con la mantequilla y 2 cucharadas de leche en un cazo, puesto al baño maría, removiendo constantemente.</a:t>
            </a:r>
            <a:r>
              <a:rPr lang="es-CL" sz="3200" dirty="0" smtClean="0"/>
              <a:t> </a:t>
            </a:r>
            <a:r>
              <a:rPr lang="es-CL" sz="3200" dirty="0" smtClean="0">
                <a:solidFill>
                  <a:srgbClr val="F8F8F8"/>
                </a:solidFill>
              </a:rPr>
              <a:t>Cubrir con esta cobertura el pastel y salpicar con el granillo de chocolate.</a:t>
            </a:r>
          </a:p>
          <a:p>
            <a:pPr algn="ctr"/>
            <a:r>
              <a:rPr lang="es-CL" sz="3200" dirty="0" smtClean="0">
                <a:solidFill>
                  <a:srgbClr val="F8F8F8"/>
                </a:solidFill>
              </a:rPr>
              <a:t>Este bizcocho puede bañarse con almíbar claro y una copa de ron, antes de proceder a su relleno.</a:t>
            </a:r>
          </a:p>
          <a:p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333837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92573"/>
            <a:ext cx="3751906" cy="249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442" y="4440023"/>
            <a:ext cx="2444477" cy="241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495"/>
            <a:ext cx="385192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-1"/>
            <a:ext cx="2555775" cy="262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28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1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Fanny\AppData\Local\Microsoft\Windows\Temporary Internet Files\Content.IE5\X596ETB9\MC9004126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3585172" cy="344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5400" dirty="0" smtClean="0">
                <a:solidFill>
                  <a:srgbClr val="FF0066"/>
                </a:solidFill>
                <a:latin typeface="Brush Script MT" pitchFamily="66" charset="0"/>
              </a:rPr>
              <a:t>Estrellitas de navidad</a:t>
            </a:r>
            <a:endParaRPr lang="es-CL" sz="5400" dirty="0">
              <a:solidFill>
                <a:srgbClr val="FF0066"/>
              </a:solidFill>
              <a:latin typeface="Brush Script MT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911062"/>
            <a:ext cx="7378979" cy="4789991"/>
          </a:xfrm>
        </p:spPr>
        <p:txBody>
          <a:bodyPr>
            <a:normAutofit fontScale="62500" lnSpcReduction="20000"/>
          </a:bodyPr>
          <a:lstStyle/>
          <a:p>
            <a:endParaRPr lang="es-CL" dirty="0"/>
          </a:p>
          <a:p>
            <a:pPr marL="0" indent="0">
              <a:buNone/>
            </a:pPr>
            <a:r>
              <a:rPr lang="es-CL" sz="3800" dirty="0">
                <a:solidFill>
                  <a:srgbClr val="F8F8F8"/>
                </a:solidFill>
                <a:latin typeface="Comic Sans MS" pitchFamily="66" charset="0"/>
              </a:rPr>
              <a:t>20 gr. de harina</a:t>
            </a:r>
          </a:p>
          <a:p>
            <a:pPr marL="0" indent="0">
              <a:buNone/>
            </a:pPr>
            <a:r>
              <a:rPr lang="es-CL" sz="3800" dirty="0" smtClean="0">
                <a:latin typeface="Comic Sans MS" pitchFamily="66" charset="0"/>
              </a:rPr>
              <a:t>100 </a:t>
            </a:r>
            <a:r>
              <a:rPr lang="es-CL" sz="3800" dirty="0">
                <a:latin typeface="Comic Sans MS" pitchFamily="66" charset="0"/>
              </a:rPr>
              <a:t>gr. de azúcar de lustre</a:t>
            </a:r>
          </a:p>
          <a:p>
            <a:pPr marL="0" indent="0">
              <a:buNone/>
            </a:pPr>
            <a:r>
              <a:rPr lang="es-CL" sz="3800" dirty="0">
                <a:solidFill>
                  <a:srgbClr val="F8F8F8"/>
                </a:solidFill>
                <a:latin typeface="Comic Sans MS" pitchFamily="66" charset="0"/>
              </a:rPr>
              <a:t>100 gr. de mantequilla</a:t>
            </a:r>
          </a:p>
          <a:p>
            <a:pPr marL="0" indent="0">
              <a:buNone/>
            </a:pPr>
            <a:r>
              <a:rPr lang="es-CL" sz="3800" dirty="0">
                <a:latin typeface="Comic Sans MS" pitchFamily="66" charset="0"/>
              </a:rPr>
              <a:t>1 huevo</a:t>
            </a:r>
          </a:p>
          <a:p>
            <a:pPr marL="0" indent="0">
              <a:buNone/>
            </a:pPr>
            <a:r>
              <a:rPr lang="es-CL" sz="3800" dirty="0">
                <a:solidFill>
                  <a:srgbClr val="F8F8F8"/>
                </a:solidFill>
                <a:latin typeface="Comic Sans MS" pitchFamily="66" charset="0"/>
              </a:rPr>
              <a:t>1 decilitro de leche</a:t>
            </a:r>
          </a:p>
          <a:p>
            <a:pPr marL="0" indent="0">
              <a:buNone/>
            </a:pPr>
            <a:r>
              <a:rPr lang="es-CL" sz="3800" dirty="0">
                <a:latin typeface="Comic Sans MS" pitchFamily="66" charset="0"/>
              </a:rPr>
              <a:t>La corteza de medio limón</a:t>
            </a:r>
          </a:p>
          <a:p>
            <a:pPr marL="0" indent="0">
              <a:buNone/>
            </a:pPr>
            <a:r>
              <a:rPr lang="es-CL" sz="3800" dirty="0">
                <a:solidFill>
                  <a:srgbClr val="F8F8F8"/>
                </a:solidFill>
                <a:latin typeface="Comic Sans MS" pitchFamily="66" charset="0"/>
              </a:rPr>
              <a:t>Media cucharadita de levadura en polvo</a:t>
            </a:r>
          </a:p>
          <a:p>
            <a:pPr marL="0" indent="0">
              <a:buNone/>
            </a:pPr>
            <a:r>
              <a:rPr lang="es-CL" sz="3800" dirty="0">
                <a:latin typeface="Comic Sans MS" pitchFamily="66" charset="0"/>
              </a:rPr>
              <a:t>Un poco de harina para espolvorear</a:t>
            </a:r>
          </a:p>
          <a:p>
            <a:pPr marL="0" indent="0">
              <a:buNone/>
            </a:pPr>
            <a:r>
              <a:rPr lang="es-CL" sz="3800" dirty="0">
                <a:solidFill>
                  <a:srgbClr val="F8F8F8"/>
                </a:solidFill>
                <a:latin typeface="Comic Sans MS" pitchFamily="66" charset="0"/>
              </a:rPr>
              <a:t>Una cuchara de azúcar de lustre</a:t>
            </a:r>
          </a:p>
          <a:p>
            <a:pPr marL="0" indent="0">
              <a:buNone/>
            </a:pPr>
            <a:r>
              <a:rPr lang="es-CL" sz="3800" dirty="0">
                <a:latin typeface="Comic Sans MS" pitchFamily="66" charset="0"/>
              </a:rPr>
              <a:t>Confitura de grosellas</a:t>
            </a:r>
          </a:p>
          <a:p>
            <a:endParaRPr lang="es-CL" sz="3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73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531" y="0"/>
            <a:ext cx="2023616" cy="20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6600" dirty="0" smtClean="0">
                <a:solidFill>
                  <a:srgbClr val="F8F8F8"/>
                </a:solidFill>
                <a:latin typeface="Brush Script MT" pitchFamily="66" charset="0"/>
              </a:rPr>
              <a:t>Vamos a preparar…</a:t>
            </a:r>
            <a:endParaRPr lang="es-CL" sz="6600" dirty="0">
              <a:solidFill>
                <a:srgbClr val="F8F8F8"/>
              </a:solidFill>
              <a:latin typeface="Brush Script MT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916832"/>
            <a:ext cx="7125112" cy="424847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s-CL" sz="3200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s-CL" sz="3200" dirty="0" smtClean="0">
                <a:latin typeface="Comic Sans MS" pitchFamily="66" charset="0"/>
              </a:rPr>
              <a:t>Poner </a:t>
            </a:r>
            <a:r>
              <a:rPr lang="es-CL" sz="3200" dirty="0">
                <a:latin typeface="Comic Sans MS" pitchFamily="66" charset="0"/>
              </a:rPr>
              <a:t>la harina encima del mármol, en forma de círculo y en el centro echar la mantequilla, la leche, el huevo entero, la corteza de piel de limón y la levadura en polvo. Amasar todo hasta obtener una masa compacta y homogénea.</a:t>
            </a:r>
          </a:p>
          <a:p>
            <a:endParaRPr lang="es-CL" dirty="0"/>
          </a:p>
          <a:p>
            <a:endParaRPr lang="es-C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20079"/>
            <a:ext cx="21463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20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Personalizado 16">
      <a:dk1>
        <a:sysClr val="windowText" lastClr="3F4851"/>
      </a:dk1>
      <a:lt1>
        <a:srgbClr val="F8F8F8"/>
      </a:lt1>
      <a:dk2>
        <a:srgbClr val="FF5050"/>
      </a:dk2>
      <a:lt2>
        <a:srgbClr val="FFCCCC"/>
      </a:lt2>
      <a:accent1>
        <a:srgbClr val="FACBBD"/>
      </a:accent1>
      <a:accent2>
        <a:srgbClr val="FCDFD7"/>
      </a:accent2>
      <a:accent3>
        <a:srgbClr val="FACBBD"/>
      </a:accent3>
      <a:accent4>
        <a:srgbClr val="F8B8E2"/>
      </a:accent4>
      <a:accent5>
        <a:srgbClr val="F489CF"/>
      </a:accent5>
      <a:accent6>
        <a:srgbClr val="FFCCFF"/>
      </a:accent6>
      <a:hlink>
        <a:srgbClr val="D9F3AC"/>
      </a:hlink>
      <a:folHlink>
        <a:srgbClr val="FCE7F5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3F485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Primavera</Template>
  <TotalTime>131</TotalTime>
  <Words>386</Words>
  <Application>Microsoft Office PowerPoint</Application>
  <PresentationFormat>Presentación en pantalla (4:3)</PresentationFormat>
  <Paragraphs>39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Spring</vt:lpstr>
      <vt:lpstr>Repostería para  días importantes….</vt:lpstr>
      <vt:lpstr>Pastel de san Valentín de chocolates.</vt:lpstr>
      <vt:lpstr>Preparación </vt:lpstr>
      <vt:lpstr>Presentación de PowerPoint</vt:lpstr>
      <vt:lpstr>Presentación de PowerPoint</vt:lpstr>
      <vt:lpstr>Presentación de PowerPoint</vt:lpstr>
      <vt:lpstr>Presentación de PowerPoint</vt:lpstr>
      <vt:lpstr>Estrellitas de navidad</vt:lpstr>
      <vt:lpstr>Vamos a preparar…</vt:lpstr>
      <vt:lpstr>Espolvorear el mármol con harina y estirar la pasta con el rodillo hasta que tenga un grosor de ½ centímetro. Con dos moldes en forma de estrella de distinto tamaño, cortar la galleta. Untar una placa para horno con mantequilla disponer encima las estrellas. </vt:lpstr>
      <vt:lpstr>Mejorar ligeramente la superficie con agua y espolvorear con el azúcar. Cocer a horno fuerte hasta que tengan un bonito color dorado.  Sacar del horno y cuando todavía estén tibias, poner un poco de mermelada encima de las estrellas de mayor tamaño. Cubrir con las más pequeñas. 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Repostería para días importantes….</dc:title>
  <dc:creator>Fanny</dc:creator>
  <cp:lastModifiedBy>Fanny</cp:lastModifiedBy>
  <cp:revision>12</cp:revision>
  <dcterms:created xsi:type="dcterms:W3CDTF">2012-12-06T00:53:41Z</dcterms:created>
  <dcterms:modified xsi:type="dcterms:W3CDTF">2012-12-06T03:05:15Z</dcterms:modified>
</cp:coreProperties>
</file>