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94660"/>
  </p:normalViewPr>
  <p:slideViewPr>
    <p:cSldViewPr>
      <p:cViewPr>
        <p:scale>
          <a:sx n="75" d="100"/>
          <a:sy n="75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A524A-C4AD-4193-AD5F-F5EA098AB62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2C7C4-2A2A-4CE7-9676-D211D4B89F4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69A0-4324-46EC-99EB-63C9CE23EDF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1B343-84DA-4204-87EC-9C0557261A7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96952"/>
            <a:ext cx="8435280" cy="31292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C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PUNTO</a:t>
            </a:r>
          </a:p>
          <a:p>
            <a:pPr>
              <a:buNone/>
            </a:pPr>
            <a:r>
              <a:rPr lang="es-CL" dirty="0" smtClean="0"/>
              <a:t>			</a:t>
            </a:r>
            <a:r>
              <a:rPr lang="es-C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PLANO </a:t>
            </a:r>
            <a:endParaRPr lang="es-CL" dirty="0" smtClean="0"/>
          </a:p>
          <a:p>
            <a:pPr>
              <a:buNone/>
            </a:pPr>
            <a:r>
              <a:rPr lang="es-CL" dirty="0" smtClean="0"/>
              <a:t>					</a:t>
            </a:r>
            <a:r>
              <a:rPr lang="es-C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RECTA </a:t>
            </a:r>
            <a:r>
              <a:rPr lang="es-CL" dirty="0" smtClean="0"/>
              <a:t>									</a:t>
            </a:r>
          </a:p>
          <a:p>
            <a:pPr>
              <a:buNone/>
            </a:pPr>
            <a:r>
              <a:rPr lang="es-CL" dirty="0" smtClean="0"/>
              <a:t>						</a:t>
            </a:r>
            <a:r>
              <a:rPr lang="es-C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RAYO</a:t>
            </a: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dirty="0" smtClean="0"/>
              <a:t>								</a:t>
            </a:r>
            <a:r>
              <a:rPr lang="es-C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SEGMENTO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395536" y="260648"/>
            <a:ext cx="837295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Elementos fundamentales de geometría </a:t>
            </a:r>
            <a:endParaRPr lang="es-C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" name="5 Conector angular"/>
          <p:cNvCxnSpPr/>
          <p:nvPr/>
        </p:nvCxnSpPr>
        <p:spPr>
          <a:xfrm>
            <a:off x="1691680" y="3284984"/>
            <a:ext cx="504056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angular"/>
          <p:cNvCxnSpPr/>
          <p:nvPr/>
        </p:nvCxnSpPr>
        <p:spPr>
          <a:xfrm>
            <a:off x="3563888" y="3717032"/>
            <a:ext cx="504056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angular"/>
          <p:cNvCxnSpPr/>
          <p:nvPr/>
        </p:nvCxnSpPr>
        <p:spPr>
          <a:xfrm>
            <a:off x="5292080" y="4221088"/>
            <a:ext cx="720080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angular"/>
          <p:cNvCxnSpPr/>
          <p:nvPr/>
        </p:nvCxnSpPr>
        <p:spPr>
          <a:xfrm rot="16200000" flipH="1">
            <a:off x="6948264" y="5157192"/>
            <a:ext cx="648072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6950"/>
          </a:xfrm>
        </p:spPr>
        <p:txBody>
          <a:bodyPr/>
          <a:lstStyle/>
          <a:p>
            <a:r>
              <a:rPr lang="es-CL" dirty="0" smtClean="0"/>
              <a:t>¿Qué es un </a:t>
            </a: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segmento</a:t>
            </a:r>
            <a:r>
              <a:rPr lang="es-CL" dirty="0" smtClean="0"/>
              <a:t>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2400" dirty="0" smtClean="0"/>
              <a:t>	“Un segmento de recta es un trozo de una recta, cuyos extremos son dos puntos de la recta, para dibujar un segmento puedo unir dos puntos cualquiera A, B del plano y ellos determinaran un segmento AB.“</a:t>
            </a:r>
          </a:p>
          <a:p>
            <a:pPr>
              <a:buNone/>
            </a:pPr>
            <a:r>
              <a:rPr lang="es-C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</a:p>
          <a:p>
            <a:pPr marL="514350" indent="-514350">
              <a:buAutoNum type="arabicParenR"/>
            </a:pPr>
            <a:r>
              <a:rPr lang="es-CL" sz="2000" b="1" dirty="0" smtClean="0">
                <a:solidFill>
                  <a:srgbClr val="FF0000"/>
                </a:solidFill>
              </a:rPr>
              <a:t>trazo dos puntos A y B como vemos a continuación</a:t>
            </a:r>
          </a:p>
          <a:p>
            <a:pPr marL="514350" indent="-514350">
              <a:buAutoNum type="arabicParenR"/>
            </a:pPr>
            <a:endParaRPr lang="es-CL" sz="2800" dirty="0" smtClean="0"/>
          </a:p>
          <a:p>
            <a:pPr marL="514350" indent="-514350">
              <a:buAutoNum type="arabicParenR"/>
            </a:pPr>
            <a:endParaRPr lang="es-CL" sz="2800" dirty="0" smtClean="0"/>
          </a:p>
          <a:p>
            <a:pPr marL="514350" indent="-514350">
              <a:buNone/>
            </a:pPr>
            <a:endParaRPr lang="es-CL" sz="2800" dirty="0" smtClean="0"/>
          </a:p>
          <a:p>
            <a:pPr marL="514350" indent="-514350">
              <a:buAutoNum type="arabicParenR"/>
            </a:pPr>
            <a:r>
              <a:rPr lang="es-CL" sz="2000" b="1" dirty="0" smtClean="0">
                <a:solidFill>
                  <a:schemeClr val="accent2">
                    <a:lumMod val="50000"/>
                  </a:schemeClr>
                </a:solidFill>
              </a:rPr>
              <a:t>Uno los dos puntos mediante una línea y obtengo un segmento de recta AB como la figura </a:t>
            </a:r>
            <a:endParaRPr lang="es-CL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301208"/>
            <a:ext cx="1981200" cy="1133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429000"/>
            <a:ext cx="1924050" cy="1000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Autofit/>
          </a:bodyPr>
          <a:lstStyle/>
          <a:p>
            <a:r>
              <a:rPr lang="es-CL" sz="16600" b="1" dirty="0" smtClean="0">
                <a:latin typeface="Edwardian Script ITC" pitchFamily="66" charset="0"/>
              </a:rPr>
              <a:t>Fin</a:t>
            </a:r>
            <a:endParaRPr lang="es-CL" sz="16600" b="1" dirty="0">
              <a:latin typeface="Edwardian Script ITC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411760" y="2852936"/>
            <a:ext cx="4536504" cy="28803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Este material fue desarrollado por:</a:t>
            </a:r>
          </a:p>
          <a:p>
            <a:pPr algn="ctr">
              <a:buFont typeface="Wingdings"/>
              <a:buChar char="à"/>
            </a:pPr>
            <a:r>
              <a:rPr lang="es-CL" dirty="0" smtClean="0"/>
              <a:t>Marcela Williams Navarrete  </a:t>
            </a:r>
          </a:p>
          <a:p>
            <a:pPr algn="ctr">
              <a:buFont typeface="Wingdings"/>
              <a:buChar char="à"/>
            </a:pPr>
            <a:r>
              <a:rPr lang="es-CL" dirty="0" smtClean="0"/>
              <a:t> Luis Castillo Sepúlveda</a:t>
            </a:r>
          </a:p>
          <a:p>
            <a:pPr algn="ctr"/>
            <a:endParaRPr lang="es-CL" dirty="0" smtClean="0"/>
          </a:p>
          <a:p>
            <a:pPr algn="ctr"/>
            <a:r>
              <a:rPr lang="es-CL" dirty="0" smtClean="0"/>
              <a:t>Estudiantes de pedagogía en matemática y computación (</a:t>
            </a:r>
            <a:r>
              <a:rPr lang="es-CL" dirty="0" err="1" smtClean="0"/>
              <a:t>PMyC</a:t>
            </a:r>
            <a:r>
              <a:rPr lang="es-CL" dirty="0" smtClean="0"/>
              <a:t>) de la universidad de Concepción, (UDEC)</a:t>
            </a:r>
          </a:p>
          <a:p>
            <a:pPr algn="ctr"/>
            <a:r>
              <a:rPr lang="es-CL" dirty="0" smtClean="0"/>
              <a:t>Concepción, Chile.</a:t>
            </a:r>
          </a:p>
          <a:p>
            <a:pPr algn="r"/>
            <a:r>
              <a:rPr lang="es-CL" sz="1400" dirty="0" smtClean="0"/>
              <a:t>Copyright </a:t>
            </a:r>
            <a:r>
              <a:rPr lang="es-CL" sz="2800" b="1" dirty="0" smtClean="0"/>
              <a:t>®</a:t>
            </a:r>
            <a:endParaRPr lang="es-CL" sz="1400" dirty="0" smtClean="0"/>
          </a:p>
          <a:p>
            <a:pPr algn="ctr"/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	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5817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para comenzar...</a:t>
            </a:r>
            <a:endParaRPr lang="es-C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Packard bell\Downloads\sala punto recta pl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6984776" cy="44860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5 Rectángulo"/>
          <p:cNvSpPr/>
          <p:nvPr/>
        </p:nvSpPr>
        <p:spPr>
          <a:xfrm>
            <a:off x="323528" y="7647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b="1" dirty="0"/>
              <a:t>¿Qué identificamos en la infraestructura de esta sala de clases?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355976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b="1" dirty="0"/>
              <a:t>Revisemos de a una las definiciones de los elementos básicos en </a:t>
            </a:r>
            <a:r>
              <a:rPr lang="es-CL" b="1" dirty="0" smtClean="0"/>
              <a:t>geometría…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5328592" cy="868958"/>
          </a:xfrm>
        </p:spPr>
        <p:txBody>
          <a:bodyPr/>
          <a:lstStyle/>
          <a:p>
            <a:r>
              <a:rPr lang="es-CL" dirty="0" smtClean="0"/>
              <a:t>¿qué es un punto?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293096"/>
            <a:ext cx="3744416" cy="8640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CL" sz="2000" dirty="0" smtClean="0"/>
              <a:t>se puede asignar una posición pero</a:t>
            </a:r>
          </a:p>
          <a:p>
            <a:pPr>
              <a:buNone/>
            </a:pPr>
            <a:r>
              <a:rPr lang="es-CL" sz="2000" dirty="0" smtClean="0"/>
              <a:t>que no posee dimensiones</a:t>
            </a:r>
          </a:p>
        </p:txBody>
      </p:sp>
      <p:pic>
        <p:nvPicPr>
          <p:cNvPr id="2050" name="Picture 2" descr="http://www.aloj.us.es/galba/DIGITAL/CUATRIMESTRE_II/IMAGEN-PAGINA/manzanas/punt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356992"/>
            <a:ext cx="3240360" cy="25117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http://roberprof.files.wordpress.com/2009/08/geo005-punt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16832"/>
            <a:ext cx="3024336" cy="22371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4" name="Picture 6" descr="http://www.definicionabc.com/wp-content/uploads/punt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32656"/>
            <a:ext cx="2232248" cy="24762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6 Rectángulo"/>
          <p:cNvSpPr/>
          <p:nvPr/>
        </p:nvSpPr>
        <p:spPr>
          <a:xfrm>
            <a:off x="0" y="1196752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Un punto es una señal (señala un lugar) que se muestra mediante contraste de color para ser perceptible en una superficie.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491880" y="1988840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solo indica una posición.</a:t>
            </a:r>
          </a:p>
          <a:p>
            <a:r>
              <a:rPr lang="es-CL" dirty="0" smtClean="0"/>
              <a:t> Se nombran con una letra Mayúscula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95536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toma un lápiz y cárgalo sobre una hoja de tu cuaderno… acabas de señalar un punto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Un plano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03848" y="6309320"/>
            <a:ext cx="5940152" cy="548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CL" i="1" dirty="0" smtClean="0"/>
              <a:t>*En un plano puedo dibujar un punto</a:t>
            </a:r>
            <a:endParaRPr lang="es-CL" i="1" dirty="0"/>
          </a:p>
        </p:txBody>
      </p:sp>
      <p:pic>
        <p:nvPicPr>
          <p:cNvPr id="16386" name="Picture 2" descr="http://tumanitas.com/up/2012/03/18/54587/photos/alicatar-una-pared-del-salon-con-porcelanico-imitacion-piedra_4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260648"/>
            <a:ext cx="2809875" cy="3743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http://www.pizarronessanders.com.mx/wp-content/uploads/2010/06/pizarr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20688"/>
            <a:ext cx="5591175" cy="3743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0" name="Picture 6" descr="http://palabrasenjapones.com/wp-content/uploads/2009/12/0805-Mesa-en-japones-300x2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77072"/>
            <a:ext cx="2857500" cy="2286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7 Rectángulo"/>
          <p:cNvSpPr/>
          <p:nvPr/>
        </p:nvSpPr>
        <p:spPr>
          <a:xfrm>
            <a:off x="2987824" y="4437112"/>
            <a:ext cx="58954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es-CL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 plano es una representación gráfica</a:t>
            </a:r>
          </a:p>
          <a:p>
            <a:pPr algn="ctr">
              <a:buNone/>
            </a:pPr>
            <a:r>
              <a:rPr lang="es-CL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una superficie: una pared, un </a:t>
            </a:r>
          </a:p>
          <a:p>
            <a:pPr algn="ctr">
              <a:buNone/>
            </a:pPr>
            <a:r>
              <a:rPr lang="es-CL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Pizarrón, la superficie de una mesa,</a:t>
            </a:r>
          </a:p>
          <a:p>
            <a:pPr algn="ctr">
              <a:buNone/>
            </a:pPr>
            <a:r>
              <a:rPr lang="es-CL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son ejemplos de planos.</a:t>
            </a:r>
            <a:endParaRPr lang="es-C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CL" dirty="0" smtClean="0"/>
              <a:t>Los planos que mas usaremos nosotros son hojas de tu cuaderno y la pizarra de la sala</a:t>
            </a:r>
            <a:endParaRPr lang="es-CL" dirty="0"/>
          </a:p>
        </p:txBody>
      </p:sp>
      <p:pic>
        <p:nvPicPr>
          <p:cNvPr id="17410" name="Picture 2" descr="http://t3.gstatic.com/images?q=tbn:ANd9GcSLZH_s3XtmDtduEwUxRyOgVjuZwZtmbFIwEYMYl29HscB-LHgN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518065" cy="4552791"/>
          </a:xfrm>
          <a:prstGeom prst="rect">
            <a:avLst/>
          </a:prstGeom>
          <a:noFill/>
        </p:spPr>
      </p:pic>
      <p:pic>
        <p:nvPicPr>
          <p:cNvPr id="17412" name="Picture 4" descr="http://fueradeaula.files.wordpress.com/2008/01/pizarr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420888"/>
            <a:ext cx="4533900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s-CL" sz="3600" dirty="0" smtClean="0"/>
              <a:t>Ahora que ya sabemos lo que es un punto y un plano revisemos lo que es una recta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229200"/>
            <a:ext cx="9144000" cy="14127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CL" dirty="0" smtClean="0"/>
              <a:t>No es posible dibujar una recta y los </a:t>
            </a:r>
            <a:r>
              <a:rPr lang="es-CL" dirty="0"/>
              <a:t>d</a:t>
            </a:r>
            <a:r>
              <a:rPr lang="es-CL" dirty="0" smtClean="0"/>
              <a:t>ibujos de arriba son solo representaciones</a:t>
            </a:r>
          </a:p>
          <a:p>
            <a:pPr>
              <a:buNone/>
            </a:pPr>
            <a:r>
              <a:rPr lang="es-CL" dirty="0" smtClean="0"/>
              <a:t>es necesario imaginar como la recta se extiende infinitamente en ambas direcciones sin nunca doblar, una recta no tiene extremos</a:t>
            </a:r>
            <a:endParaRPr lang="es-CL" dirty="0"/>
          </a:p>
        </p:txBody>
      </p:sp>
      <p:pic>
        <p:nvPicPr>
          <p:cNvPr id="18434" name="Picture 2" descr="http://static.icarito.cl/201001/669341.jpg"/>
          <p:cNvPicPr>
            <a:picLocks noChangeAspect="1" noChangeArrowheads="1"/>
          </p:cNvPicPr>
          <p:nvPr/>
        </p:nvPicPr>
        <p:blipFill>
          <a:blip r:embed="rId2" cstate="print"/>
          <a:srcRect t="9569"/>
          <a:stretch>
            <a:fillRect/>
          </a:stretch>
        </p:blipFill>
        <p:spPr bwMode="auto">
          <a:xfrm>
            <a:off x="1115616" y="2420888"/>
            <a:ext cx="2000250" cy="2041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 descr="http://us.123rf.com/400wm/400/400/faithie/faithie1201/faithie120100047/12190546-disparo-macro-de-un-lapiz-plateado--blanco-escribir-una-linea-recta-en-papel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988840"/>
            <a:ext cx="4248472" cy="2834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Rectángulo"/>
          <p:cNvSpPr/>
          <p:nvPr/>
        </p:nvSpPr>
        <p:spPr>
          <a:xfrm>
            <a:off x="323528" y="1340768"/>
            <a:ext cx="88204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100" b="1" dirty="0" smtClean="0">
                <a:solidFill>
                  <a:schemeClr val="accent3">
                    <a:lumMod val="50000"/>
                  </a:schemeClr>
                </a:solidFill>
              </a:rPr>
              <a:t>“una recta es una línea derecha (no se dobla) que se extiende infinitamente”</a:t>
            </a:r>
          </a:p>
          <a:p>
            <a:r>
              <a:rPr lang="es-CL" sz="1700" dirty="0" smtClean="0">
                <a:solidFill>
                  <a:schemeClr val="accent3">
                    <a:lumMod val="50000"/>
                  </a:schemeClr>
                </a:solidFill>
              </a:rPr>
              <a:t>Es un  conjunto infinito de puntos  ordenados de manera que la recta que forman se vea derecha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es-CL" sz="3000" dirty="0" smtClean="0"/>
              <a:t>Ejercitemos: identifica a que elementos nos referimos en cada una de las siguientes imágenes</a:t>
            </a:r>
            <a:endParaRPr lang="es-CL" sz="3000" dirty="0"/>
          </a:p>
        </p:txBody>
      </p:sp>
      <p:pic>
        <p:nvPicPr>
          <p:cNvPr id="19458" name="Picture 2" descr="http://images03.olx.cl/ui/16/79/92/1347324163_437437792_4-AMPLIACIONES-MUROS-LADRILLO-Y-HORMIGoN-Servici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2933734" cy="22003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0" name="Picture 4" descr="http://es.dreamstime.com/camino-recto-thumb14336320.jpg"/>
          <p:cNvPicPr>
            <a:picLocks noChangeAspect="1" noChangeArrowheads="1"/>
          </p:cNvPicPr>
          <p:nvPr/>
        </p:nvPicPr>
        <p:blipFill>
          <a:blip r:embed="rId3" cstate="print"/>
          <a:srcRect l="24387" t="5400" r="26840"/>
          <a:stretch>
            <a:fillRect/>
          </a:stretch>
        </p:blipFill>
        <p:spPr bwMode="auto">
          <a:xfrm>
            <a:off x="7380312" y="764704"/>
            <a:ext cx="1296144" cy="37844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2" name="Picture 6" descr="http://webs.ono.com/2geografia/images/mapapuntos.jpg"/>
          <p:cNvPicPr>
            <a:picLocks noChangeAspect="1" noChangeArrowheads="1"/>
          </p:cNvPicPr>
          <p:nvPr/>
        </p:nvPicPr>
        <p:blipFill>
          <a:blip r:embed="rId4" cstate="print"/>
          <a:srcRect b="22601"/>
          <a:stretch>
            <a:fillRect/>
          </a:stretch>
        </p:blipFill>
        <p:spPr bwMode="auto">
          <a:xfrm>
            <a:off x="5796136" y="4725144"/>
            <a:ext cx="3096344" cy="1853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4" name="Picture 8" descr="http://www.cultourberlin.com/wp-content/uploads/Mapa-punto-de-encuentro-Berli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268760"/>
            <a:ext cx="3276600" cy="24787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6" name="Picture 10" descr="http://www.educarchile.cl/UserFiles/P0001/Image/CR_FichasTematicas/2011/Fichas_72-5/138544_geometria_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149080"/>
            <a:ext cx="5178896" cy="14939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267744" y="3140968"/>
            <a:ext cx="971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IMAGEN 1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868144" y="3356992"/>
            <a:ext cx="10436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IMAGEN 2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7452320" y="836712"/>
            <a:ext cx="11156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4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IMAGEN 3</a:t>
            </a: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4644008" y="4221088"/>
            <a:ext cx="971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IMAGEN 4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868144" y="4797152"/>
            <a:ext cx="10436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IMAGEN 5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Autofit/>
          </a:bodyPr>
          <a:lstStyle/>
          <a:p>
            <a:pPr algn="just"/>
            <a:r>
              <a:rPr lang="es-C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Hasta ahora conocemos estos tres elementos: </a:t>
            </a:r>
            <a:r>
              <a:rPr lang="es-CL" sz="28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</a:t>
            </a:r>
            <a:r>
              <a:rPr lang="es-C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plano</a:t>
            </a:r>
            <a:r>
              <a:rPr lang="es-C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(delimitado por el borde negro) </a:t>
            </a:r>
            <a:r>
              <a:rPr lang="es-CL" sz="28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 </a:t>
            </a:r>
            <a:r>
              <a:rPr lang="es-C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recta</a:t>
            </a:r>
            <a:r>
              <a:rPr lang="es-C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(representada por el vector rojo) y </a:t>
            </a:r>
            <a:r>
              <a:rPr lang="es-CL" sz="28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</a:t>
            </a:r>
            <a:r>
              <a:rPr lang="es-C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punto</a:t>
            </a:r>
            <a:r>
              <a:rPr lang="es-C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(representado por la letra P azul).</a:t>
            </a:r>
            <a:endParaRPr lang="es-C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44000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2800" dirty="0" smtClean="0"/>
              <a:t>De los elementos que ya revisamos derivan otros:  conoceremos ahora </a:t>
            </a:r>
            <a:r>
              <a:rPr lang="es-CL" sz="2800" b="1" dirty="0" smtClean="0"/>
              <a:t>RAYO</a:t>
            </a:r>
            <a:r>
              <a:rPr lang="es-CL" sz="2800" dirty="0" smtClean="0"/>
              <a:t> y </a:t>
            </a:r>
            <a:r>
              <a:rPr lang="es-CL" sz="2800" b="1" dirty="0" smtClean="0"/>
              <a:t>SEGMENTO </a:t>
            </a:r>
            <a:endParaRPr lang="es-CL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3312368"/>
          </a:xfrm>
        </p:spPr>
        <p:txBody>
          <a:bodyPr/>
          <a:lstStyle/>
          <a:p>
            <a:r>
              <a:rPr lang="es-CL" dirty="0" smtClean="0"/>
              <a:t>¿Qué es un rayo? </a:t>
            </a:r>
          </a:p>
          <a:p>
            <a:pPr lvl="1"/>
            <a:r>
              <a:rPr lang="es-CL" dirty="0" smtClean="0"/>
              <a:t>Es un trozo de recta, por un lado su extremo es un punto llamado vértice y se extiende derecho e infinito por el otro. Tal como la recta no es posible dibujar un rayo ya que se debe imaginar que se extiende infinitamente hacia donde apunta la flecha, lo que a continuación veremos son representaciones de rayos</a:t>
            </a:r>
          </a:p>
          <a:p>
            <a:pPr lvl="1"/>
            <a:endParaRPr lang="es-C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653136"/>
            <a:ext cx="2324100" cy="1438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013176"/>
            <a:ext cx="3076575" cy="771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221088"/>
            <a:ext cx="876300" cy="191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CuadroTexto"/>
          <p:cNvSpPr txBox="1"/>
          <p:nvPr/>
        </p:nvSpPr>
        <p:spPr>
          <a:xfrm>
            <a:off x="755576" y="4653136"/>
            <a:ext cx="1440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00B050"/>
                </a:solidFill>
              </a:rPr>
              <a:t>P</a:t>
            </a:r>
            <a:endParaRPr lang="es-CL" b="1" dirty="0">
              <a:solidFill>
                <a:srgbClr val="00B05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491880" y="5229200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308304" y="5805264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00B0F0"/>
                </a:solidFill>
              </a:rPr>
              <a:t>X</a:t>
            </a:r>
            <a:endParaRPr lang="es-CL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434</Words>
  <Application>Microsoft Office PowerPoint</Application>
  <PresentationFormat>Presentación en pantalla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 </vt:lpstr>
      <vt:lpstr>¿qué es un punto?</vt:lpstr>
      <vt:lpstr>Un plano</vt:lpstr>
      <vt:lpstr>Los planos que mas usaremos nosotros son hojas de tu cuaderno y la pizarra de la sala</vt:lpstr>
      <vt:lpstr>Ahora que ya sabemos lo que es un punto y un plano revisemos lo que es una recta</vt:lpstr>
      <vt:lpstr>Ejercitemos: identifica a que elementos nos referimos en cada una de las siguientes imágenes</vt:lpstr>
      <vt:lpstr>Hasta ahora conocemos estos tres elementos:  plano (delimitado por el borde negro)  recta (representada por el vector rojo) y  punto (representado por la letra P azul).</vt:lpstr>
      <vt:lpstr>De los elementos que ya revisamos derivan otros:  conoceremos ahora RAYO y SEGMENTO </vt:lpstr>
      <vt:lpstr>¿Qué es un segmento?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Packard bell</dc:creator>
  <cp:lastModifiedBy>Packard bell</cp:lastModifiedBy>
  <cp:revision>21</cp:revision>
  <dcterms:created xsi:type="dcterms:W3CDTF">2013-10-17T19:50:34Z</dcterms:created>
  <dcterms:modified xsi:type="dcterms:W3CDTF">2013-10-19T23:35:58Z</dcterms:modified>
</cp:coreProperties>
</file>