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3" r:id="rId4"/>
    <p:sldId id="257" r:id="rId5"/>
    <p:sldId id="264" r:id="rId6"/>
    <p:sldId id="258" r:id="rId7"/>
    <p:sldId id="265" r:id="rId8"/>
    <p:sldId id="262"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B2C59509-834B-4195-8BF7-C4F4202B0E20}" type="datetimeFigureOut">
              <a:rPr lang="es-ES" smtClean="0"/>
              <a:pPr/>
              <a:t>04/07/2012</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2481438F-E085-4EEA-94D5-6B05A8BC550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2C59509-834B-4195-8BF7-C4F4202B0E20}" type="datetimeFigureOut">
              <a:rPr lang="es-ES" smtClean="0"/>
              <a:pPr/>
              <a:t>04/07/2012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481438F-E085-4EEA-94D5-6B05A8BC550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2C59509-834B-4195-8BF7-C4F4202B0E20}" type="datetimeFigureOut">
              <a:rPr lang="es-ES" smtClean="0"/>
              <a:pPr/>
              <a:t>04/07/2012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481438F-E085-4EEA-94D5-6B05A8BC550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B2C59509-834B-4195-8BF7-C4F4202B0E20}" type="datetimeFigureOut">
              <a:rPr lang="es-ES" smtClean="0"/>
              <a:pPr/>
              <a:t>04/07/2012</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2481438F-E085-4EEA-94D5-6B05A8BC550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B2C59509-834B-4195-8BF7-C4F4202B0E20}" type="datetimeFigureOut">
              <a:rPr lang="es-ES" smtClean="0"/>
              <a:pPr/>
              <a:t>04/07/2012</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2481438F-E085-4EEA-94D5-6B05A8BC5505}"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B2C59509-834B-4195-8BF7-C4F4202B0E20}" type="datetimeFigureOut">
              <a:rPr lang="es-ES" smtClean="0"/>
              <a:pPr/>
              <a:t>04/07/2012</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2481438F-E085-4EEA-94D5-6B05A8BC550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2C59509-834B-4195-8BF7-C4F4202B0E20}" type="datetimeFigureOut">
              <a:rPr lang="es-ES" smtClean="0"/>
              <a:pPr/>
              <a:t>04/07/2012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2481438F-E085-4EEA-94D5-6B05A8BC5505}"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B2C59509-834B-4195-8BF7-C4F4202B0E20}" type="datetimeFigureOut">
              <a:rPr lang="es-ES" smtClean="0"/>
              <a:pPr/>
              <a:t>04/07/2012</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481438F-E085-4EEA-94D5-6B05A8BC550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B2C59509-834B-4195-8BF7-C4F4202B0E20}" type="datetimeFigureOut">
              <a:rPr lang="es-ES" smtClean="0"/>
              <a:pPr/>
              <a:t>04/07/2012</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481438F-E085-4EEA-94D5-6B05A8BC550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B2C59509-834B-4195-8BF7-C4F4202B0E20}" type="datetimeFigureOut">
              <a:rPr lang="es-ES" smtClean="0"/>
              <a:pPr/>
              <a:t>04/07/2012</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481438F-E085-4EEA-94D5-6B05A8BC550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B2C59509-834B-4195-8BF7-C4F4202B0E20}" type="datetimeFigureOut">
              <a:rPr lang="es-ES" smtClean="0"/>
              <a:pPr/>
              <a:t>04/07/2012</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2481438F-E085-4EEA-94D5-6B05A8BC5505}"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2C59509-834B-4195-8BF7-C4F4202B0E20}" type="datetimeFigureOut">
              <a:rPr lang="es-ES" smtClean="0"/>
              <a:pPr/>
              <a:t>04/07/2012</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481438F-E085-4EEA-94D5-6B05A8BC5505}"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laescolar.com/frame_builder.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Lesiones y problemas frecuentes del trabajo frente al computador</a:t>
            </a:r>
            <a:endParaRPr lang="es-ES" dirty="0"/>
          </a:p>
        </p:txBody>
      </p:sp>
      <p:pic>
        <p:nvPicPr>
          <p:cNvPr id="29698" name="Picture 2" descr="http://www.saludymedicina.org/wp-content/uploads/lesion-lumbalgia.jpg"/>
          <p:cNvPicPr>
            <a:picLocks noChangeAspect="1" noChangeArrowheads="1"/>
          </p:cNvPicPr>
          <p:nvPr/>
        </p:nvPicPr>
        <p:blipFill>
          <a:blip r:embed="rId2" cstate="print"/>
          <a:srcRect/>
          <a:stretch>
            <a:fillRect/>
          </a:stretch>
        </p:blipFill>
        <p:spPr bwMode="auto">
          <a:xfrm>
            <a:off x="971600" y="404664"/>
            <a:ext cx="5040560" cy="4258405"/>
          </a:xfrm>
          <a:prstGeom prst="rect">
            <a:avLst/>
          </a:prstGeom>
          <a:ln>
            <a:noFill/>
          </a:ln>
          <a:effectLst>
            <a:softEdge rad="112500"/>
          </a:effec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effectLst>
                  <a:outerShdw blurRad="38100" dist="38100" dir="2700000" algn="tl">
                    <a:srgbClr val="000000">
                      <a:alpha val="43137"/>
                    </a:srgbClr>
                  </a:outerShdw>
                </a:effectLst>
              </a:rPr>
              <a:t>1. CUELLO y espalda</a:t>
            </a:r>
            <a:endParaRPr lang="es-ES"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85000" lnSpcReduction="20000"/>
          </a:bodyPr>
          <a:lstStyle/>
          <a:p>
            <a:pPr marL="0">
              <a:buNone/>
            </a:pPr>
            <a:r>
              <a:rPr lang="es-ES" b="1" dirty="0" smtClean="0"/>
              <a:t>PROBLEMAS</a:t>
            </a:r>
          </a:p>
          <a:p>
            <a:pPr marL="0">
              <a:buNone/>
            </a:pPr>
            <a:r>
              <a:rPr lang="es-ES" b="1" dirty="0" smtClean="0"/>
              <a:t>Dolores de espalda: </a:t>
            </a:r>
            <a:r>
              <a:rPr lang="es-ES" dirty="0" smtClean="0"/>
              <a:t>Espalda encorvada y cuello tensionado por altura de silla mal nivelada. Posturas rígidas por tiempo prolongado provoca tensión y dolor, y puede causar modificaciones en la columna.</a:t>
            </a:r>
          </a:p>
          <a:p>
            <a:pPr marL="0">
              <a:buNone/>
            </a:pPr>
            <a:endParaRPr lang="es-ES" b="1" dirty="0" smtClean="0"/>
          </a:p>
          <a:p>
            <a:pPr marL="0">
              <a:buNone/>
            </a:pPr>
            <a:r>
              <a:rPr lang="es-ES" b="1" dirty="0" smtClean="0"/>
              <a:t>Dolores de cuello: </a:t>
            </a:r>
            <a:r>
              <a:rPr lang="es-ES" dirty="0" smtClean="0"/>
              <a:t>Base del cuello muy inclinada cuando el monitor se encuentra ubicado muy bajo del nivel del cuello. Por el contrario, cuando el monitor está en altura, la barbilla se fuerza hacia arriba, lo que produce dolor. Otro problema se produce cuando el cuello se mueve mucho hacia los lados provocando cansancio y tensión.</a:t>
            </a:r>
            <a:endParaRPr lang="es-ES"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PREVENCION </a:t>
            </a:r>
            <a:endParaRPr lang="es-ES" dirty="0"/>
          </a:p>
        </p:txBody>
      </p:sp>
      <p:sp>
        <p:nvSpPr>
          <p:cNvPr id="3" name="2 Marcador de contenido"/>
          <p:cNvSpPr>
            <a:spLocks noGrp="1"/>
          </p:cNvSpPr>
          <p:nvPr>
            <p:ph idx="1"/>
          </p:nvPr>
        </p:nvSpPr>
        <p:spPr/>
        <p:txBody>
          <a:bodyPr>
            <a:normAutofit fontScale="62500" lnSpcReduction="20000"/>
          </a:bodyPr>
          <a:lstStyle/>
          <a:p>
            <a:pPr marL="0"/>
            <a:r>
              <a:rPr lang="es-ES" dirty="0" smtClean="0"/>
              <a:t>La silla debe ser ajustable, en lo posible en cuanto a altura y ángulo y contar con un respaldo adecuado que cubra toda la espalda.</a:t>
            </a:r>
            <a:br>
              <a:rPr lang="es-ES" dirty="0" smtClean="0"/>
            </a:br>
            <a:endParaRPr lang="es-ES" dirty="0" smtClean="0"/>
          </a:p>
          <a:p>
            <a:pPr marL="0"/>
            <a:r>
              <a:rPr lang="es-ES" dirty="0" smtClean="0"/>
              <a:t>Si </a:t>
            </a:r>
            <a:r>
              <a:rPr lang="es-ES" dirty="0" smtClean="0"/>
              <a:t>es posible se recomienda invertir en una buena silla ergonómica, pues son adaptables a los movimientos del cuerpo.</a:t>
            </a:r>
            <a:br>
              <a:rPr lang="es-ES" dirty="0" smtClean="0"/>
            </a:br>
            <a:endParaRPr lang="es-ES" dirty="0" smtClean="0"/>
          </a:p>
          <a:p>
            <a:pPr marL="0"/>
            <a:r>
              <a:rPr lang="es-ES" dirty="0" smtClean="0"/>
              <a:t>La </a:t>
            </a:r>
            <a:r>
              <a:rPr lang="es-ES" dirty="0" smtClean="0"/>
              <a:t>mesa para el monitor debería ser ajustable, porque éste debe quedar a la altura de los ojos o ligeramente debajo de éstos, evitando curvaturas forzadas de la espalda. El teclado debe ser móvil.</a:t>
            </a:r>
            <a:br>
              <a:rPr lang="es-ES" dirty="0" smtClean="0"/>
            </a:br>
            <a:endParaRPr lang="es-ES" dirty="0" smtClean="0"/>
          </a:p>
          <a:p>
            <a:pPr marL="0"/>
            <a:r>
              <a:rPr lang="es-ES" dirty="0" smtClean="0"/>
              <a:t>Cambiar </a:t>
            </a:r>
            <a:r>
              <a:rPr lang="es-ES" dirty="0" smtClean="0"/>
              <a:t>las posturas frecuentemente (cada 15 minutos aproximadamente).</a:t>
            </a:r>
            <a:br>
              <a:rPr lang="es-ES" dirty="0" smtClean="0"/>
            </a:br>
            <a:endParaRPr lang="es-ES" dirty="0" smtClean="0"/>
          </a:p>
          <a:p>
            <a:pPr marL="0"/>
            <a:r>
              <a:rPr lang="es-ES" dirty="0" smtClean="0"/>
              <a:t>Realizar </a:t>
            </a:r>
            <a:r>
              <a:rPr lang="es-ES" dirty="0" smtClean="0"/>
              <a:t>estiramientos cada dos horas y relajarse usando técnicas respiratorias.</a:t>
            </a:r>
            <a:br>
              <a:rPr lang="es-ES" dirty="0" smtClean="0"/>
            </a:br>
            <a:endParaRPr lang="es-ES" dirty="0" smtClean="0"/>
          </a:p>
          <a:p>
            <a:pPr marL="0"/>
            <a:r>
              <a:rPr lang="es-ES" dirty="0" smtClean="0"/>
              <a:t>Mantener </a:t>
            </a:r>
            <a:r>
              <a:rPr lang="es-ES" dirty="0" smtClean="0"/>
              <a:t>la columna recta, hombros erguidos y cabeza relajada.</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effectLst>
                  <a:outerShdw blurRad="38100" dist="38100" dir="2700000" algn="tl">
                    <a:srgbClr val="000000">
                      <a:alpha val="43137"/>
                    </a:srgbClr>
                  </a:outerShdw>
                </a:effectLst>
              </a:rPr>
              <a:t>2. VISION</a:t>
            </a:r>
            <a:endParaRPr lang="es-ES"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62500" lnSpcReduction="20000"/>
          </a:bodyPr>
          <a:lstStyle/>
          <a:p>
            <a:pPr marL="0">
              <a:buNone/>
            </a:pPr>
            <a:r>
              <a:rPr lang="es-ES" b="1" dirty="0" smtClean="0"/>
              <a:t>PROBLEMAS: </a:t>
            </a:r>
            <a:r>
              <a:rPr lang="es-ES" dirty="0"/>
              <a:t> </a:t>
            </a:r>
            <a:endParaRPr lang="es-ES" dirty="0" smtClean="0"/>
          </a:p>
          <a:p>
            <a:pPr marL="0">
              <a:buNone/>
            </a:pPr>
            <a:r>
              <a:rPr lang="es-ES" b="1" dirty="0" smtClean="0"/>
              <a:t>Sentarse </a:t>
            </a:r>
            <a:r>
              <a:rPr lang="es-ES" b="1" dirty="0"/>
              <a:t>muy cerca al monitor</a:t>
            </a:r>
            <a:r>
              <a:rPr lang="es-ES" dirty="0"/>
              <a:t>: Puede ocasionar miopía. La distancia ideal entre el usuario y el monitor, no debe ser menor de 40 </a:t>
            </a:r>
            <a:r>
              <a:rPr lang="es-ES" dirty="0" smtClean="0"/>
              <a:t>cm.</a:t>
            </a:r>
          </a:p>
          <a:p>
            <a:pPr marL="0">
              <a:buNone/>
            </a:pPr>
            <a:endParaRPr lang="es-ES" dirty="0" smtClean="0"/>
          </a:p>
          <a:p>
            <a:pPr marL="0">
              <a:buNone/>
            </a:pPr>
            <a:r>
              <a:rPr lang="es-ES" b="1" dirty="0" smtClean="0"/>
              <a:t>Nivel </a:t>
            </a:r>
            <a:r>
              <a:rPr lang="es-ES" b="1" dirty="0"/>
              <a:t>del monitor:</a:t>
            </a:r>
            <a:r>
              <a:rPr lang="es-ES" dirty="0"/>
              <a:t> Debe quedar a la altura de los ojos o apenas </a:t>
            </a:r>
            <a:r>
              <a:rPr lang="es-ES" dirty="0" smtClean="0"/>
              <a:t>un poco </a:t>
            </a:r>
            <a:r>
              <a:rPr lang="es-ES" dirty="0"/>
              <a:t>más bajo, de lo contrario contribuirá al cansancio de ojos y músculos del cuello.</a:t>
            </a:r>
            <a:r>
              <a:rPr lang="es-ES" dirty="0" smtClean="0"/>
              <a:t/>
            </a:r>
            <a:br>
              <a:rPr lang="es-ES" dirty="0" smtClean="0"/>
            </a:br>
            <a:r>
              <a:rPr lang="es-ES" dirty="0" smtClean="0"/>
              <a:t/>
            </a:r>
            <a:br>
              <a:rPr lang="es-ES" dirty="0" smtClean="0"/>
            </a:br>
            <a:r>
              <a:rPr lang="es-ES" b="1" dirty="0" smtClean="0"/>
              <a:t>Reflejos </a:t>
            </a:r>
            <a:r>
              <a:rPr lang="es-ES" b="1" dirty="0"/>
              <a:t>de la pantalla del monitor:</a:t>
            </a:r>
            <a:r>
              <a:rPr lang="es-ES" dirty="0"/>
              <a:t> Producen irritación y cansancio ocular. Los monitores reflejan todo tipo de brillos, debe tenerse cuidado con la iluminación, la acumulación de polvo y suciedad en la pantalla. Es conveniente sacar elementos del lugar </a:t>
            </a:r>
            <a:r>
              <a:rPr lang="es-ES" dirty="0" smtClean="0"/>
              <a:t>como portarretratos</a:t>
            </a:r>
            <a:r>
              <a:rPr lang="es-ES" dirty="0"/>
              <a:t>, espejos o superficies que reflejen la luz. </a:t>
            </a:r>
            <a:r>
              <a:rPr lang="es-ES" dirty="0" smtClean="0"/>
              <a:t/>
            </a:r>
            <a:br>
              <a:rPr lang="es-ES" dirty="0" smtClean="0"/>
            </a:br>
            <a:r>
              <a:rPr lang="es-ES" dirty="0" smtClean="0"/>
              <a:t/>
            </a:r>
            <a:br>
              <a:rPr lang="es-ES" dirty="0" smtClean="0"/>
            </a:br>
            <a:r>
              <a:rPr lang="es-ES" b="1" dirty="0" smtClean="0"/>
              <a:t>Jornadas </a:t>
            </a:r>
            <a:r>
              <a:rPr lang="es-ES" b="1" dirty="0"/>
              <a:t>extensas sin descanso:</a:t>
            </a:r>
            <a:r>
              <a:rPr lang="es-ES" dirty="0"/>
              <a:t> Produce sequedad en los ojos. Se pueden usar gotas refrescantes oculares o tomar descansos cortos después de cada hora de trabajo</a:t>
            </a:r>
            <a:r>
              <a:rPr lang="es-ES" dirty="0" smtClean="0"/>
              <a:t>.</a:t>
            </a:r>
          </a:p>
          <a:p>
            <a:pPr marL="0">
              <a:buNone/>
            </a:pPr>
            <a:endParaRPr lang="es-ES" dirty="0"/>
          </a:p>
          <a:p>
            <a:pPr marL="0" algn="r">
              <a:buNone/>
            </a:pP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PREVENCION</a:t>
            </a:r>
            <a:endParaRPr lang="es-ES" dirty="0"/>
          </a:p>
        </p:txBody>
      </p:sp>
      <p:sp>
        <p:nvSpPr>
          <p:cNvPr id="3" name="2 Marcador de contenido"/>
          <p:cNvSpPr>
            <a:spLocks noGrp="1"/>
          </p:cNvSpPr>
          <p:nvPr>
            <p:ph idx="1"/>
          </p:nvPr>
        </p:nvSpPr>
        <p:spPr>
          <a:xfrm>
            <a:off x="304800" y="1554162"/>
            <a:ext cx="8686800" cy="4827166"/>
          </a:xfrm>
        </p:spPr>
        <p:txBody>
          <a:bodyPr>
            <a:noAutofit/>
          </a:bodyPr>
          <a:lstStyle/>
          <a:p>
            <a:r>
              <a:rPr lang="es-ES" sz="1600" dirty="0" smtClean="0"/>
              <a:t>Tomar descansos de 15 minutos cada hora. Mientras se trabaja, desplazar la vista del monitor en forma </a:t>
            </a:r>
            <a:r>
              <a:rPr lang="es-ES" sz="1600" dirty="0" smtClean="0"/>
              <a:t>sistemática.</a:t>
            </a:r>
          </a:p>
          <a:p>
            <a:r>
              <a:rPr lang="es-ES" sz="1600" dirty="0" smtClean="0"/>
              <a:t>Parpadear </a:t>
            </a:r>
            <a:r>
              <a:rPr lang="es-ES" sz="1600" dirty="0" smtClean="0"/>
              <a:t>periódicamente para humectar la vista. Utilizar lágrimas artificiales para prevenir la resequedad del ojo.</a:t>
            </a:r>
          </a:p>
          <a:p>
            <a:r>
              <a:rPr lang="es-ES" sz="1600" dirty="0" smtClean="0"/>
              <a:t>Fijar </a:t>
            </a:r>
            <a:r>
              <a:rPr lang="es-ES" sz="1600" dirty="0" smtClean="0"/>
              <a:t>la mirada en un objeto distante al monitor cada media hora para ejercitar los ojos y mejorar el </a:t>
            </a:r>
            <a:r>
              <a:rPr lang="es-ES" sz="1600" dirty="0" smtClean="0"/>
              <a:t>enfoque.</a:t>
            </a:r>
          </a:p>
          <a:p>
            <a:r>
              <a:rPr lang="es-ES" sz="1600" dirty="0" smtClean="0"/>
              <a:t>Evitar </a:t>
            </a:r>
            <a:r>
              <a:rPr lang="es-ES" sz="1600" dirty="0" smtClean="0"/>
              <a:t>uso de monitores parpadeantes o en mal </a:t>
            </a:r>
            <a:r>
              <a:rPr lang="es-ES" sz="1600" dirty="0" smtClean="0"/>
              <a:t>estado.</a:t>
            </a:r>
          </a:p>
          <a:p>
            <a:r>
              <a:rPr lang="es-ES" sz="1600" dirty="0" smtClean="0"/>
              <a:t>Colocar </a:t>
            </a:r>
            <a:r>
              <a:rPr lang="es-ES" sz="1600" dirty="0" smtClean="0"/>
              <a:t>la pantalla del computador de manera que no reflejen fuentes de luz resplandecientes  (como las de ventanas). Con tal fin es recomendable el uso de filtros </a:t>
            </a:r>
            <a:r>
              <a:rPr lang="es-ES" sz="1600" dirty="0" err="1" smtClean="0"/>
              <a:t>antireflejos</a:t>
            </a:r>
            <a:r>
              <a:rPr lang="es-ES" sz="1600" dirty="0" smtClean="0"/>
              <a:t> para bloquear además la radiación de la pantalla y reducir así la fatiga </a:t>
            </a:r>
            <a:r>
              <a:rPr lang="es-ES" sz="1600" dirty="0" smtClean="0"/>
              <a:t>visual.</a:t>
            </a:r>
          </a:p>
          <a:p>
            <a:r>
              <a:rPr lang="es-ES" sz="1600" dirty="0" smtClean="0"/>
              <a:t>Disminuir </a:t>
            </a:r>
            <a:r>
              <a:rPr lang="es-ES" sz="1600" dirty="0" smtClean="0"/>
              <a:t>la intensidad de la luz de la </a:t>
            </a:r>
            <a:r>
              <a:rPr lang="es-ES" sz="1600" dirty="0" smtClean="0"/>
              <a:t>pantalla.</a:t>
            </a:r>
          </a:p>
          <a:p>
            <a:r>
              <a:rPr lang="es-ES" sz="1600" dirty="0" smtClean="0"/>
              <a:t>Mantener </a:t>
            </a:r>
            <a:r>
              <a:rPr lang="es-ES" sz="1600" dirty="0" smtClean="0"/>
              <a:t>aproximadamente a la misma distancia todo aquello en lo que se fija la vista mientras se trabaja. Por ejemplo, el monitor, el teclado y el atril que sostiene documentos deberían tener una distancia de 50 centímetros del </a:t>
            </a:r>
            <a:r>
              <a:rPr lang="es-ES" sz="1600" dirty="0" smtClean="0"/>
              <a:t>usuario</a:t>
            </a:r>
          </a:p>
          <a:p>
            <a:r>
              <a:rPr lang="es-ES" sz="1600" dirty="0" smtClean="0"/>
              <a:t>La </a:t>
            </a:r>
            <a:r>
              <a:rPr lang="es-ES" sz="1600" dirty="0" smtClean="0"/>
              <a:t>distancia del usuario al monitor debe ser de un mínimo de 40 centímetros y un máximo de 70 </a:t>
            </a:r>
            <a:r>
              <a:rPr lang="es-ES" sz="1600" dirty="0" smtClean="0"/>
              <a:t>centímetros</a:t>
            </a:r>
          </a:p>
          <a:p>
            <a:r>
              <a:rPr lang="es-ES" sz="1600" dirty="0" smtClean="0"/>
              <a:t>Limpiar </a:t>
            </a:r>
            <a:r>
              <a:rPr lang="es-ES" sz="1600" dirty="0" smtClean="0"/>
              <a:t>la pantalla periódicamente</a:t>
            </a:r>
            <a:r>
              <a:rPr lang="es-ES" sz="1500" dirty="0" smtClean="0"/>
              <a:t>.</a:t>
            </a:r>
            <a:endParaRPr lang="es-ES" sz="1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effectLst>
                  <a:outerShdw blurRad="38100" dist="38100" dir="2700000" algn="tl">
                    <a:srgbClr val="000000">
                      <a:alpha val="43137"/>
                    </a:srgbClr>
                  </a:outerShdw>
                </a:effectLst>
              </a:rPr>
              <a:t>3. MANOS </a:t>
            </a:r>
            <a:r>
              <a:rPr lang="es-ES" dirty="0" smtClean="0">
                <a:effectLst>
                  <a:outerShdw blurRad="38100" dist="38100" dir="2700000" algn="tl">
                    <a:srgbClr val="000000">
                      <a:alpha val="43137"/>
                    </a:srgbClr>
                  </a:outerShdw>
                </a:effectLst>
              </a:rPr>
              <a:t>Y MUÑECAS</a:t>
            </a:r>
            <a:endParaRPr lang="es-ES"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04800" y="1554162"/>
            <a:ext cx="8686800" cy="4611142"/>
          </a:xfrm>
        </p:spPr>
        <p:txBody>
          <a:bodyPr>
            <a:normAutofit fontScale="62500" lnSpcReduction="20000"/>
          </a:bodyPr>
          <a:lstStyle/>
          <a:p>
            <a:pPr marL="0">
              <a:buNone/>
            </a:pPr>
            <a:r>
              <a:rPr lang="es-ES" dirty="0" smtClean="0">
                <a:solidFill>
                  <a:schemeClr val="tx2">
                    <a:lumMod val="50000"/>
                  </a:schemeClr>
                </a:solidFill>
              </a:rPr>
              <a:t>Las lesiones en la mano se producen por el mal uso o tamaño inadecuado del mouse, el diseño poco ergonómico del teclado o la falta de reposamuñecas.</a:t>
            </a:r>
          </a:p>
          <a:p>
            <a:pPr marL="0">
              <a:buNone/>
            </a:pPr>
            <a:endParaRPr lang="es-ES" dirty="0" smtClean="0">
              <a:solidFill>
                <a:schemeClr val="accent5">
                  <a:lumMod val="50000"/>
                </a:schemeClr>
              </a:solidFill>
            </a:endParaRPr>
          </a:p>
          <a:p>
            <a:pPr>
              <a:buNone/>
            </a:pPr>
            <a:r>
              <a:rPr lang="es-ES" b="1" dirty="0" smtClean="0"/>
              <a:t>PROBLEMAS</a:t>
            </a:r>
          </a:p>
          <a:p>
            <a:pPr marL="0">
              <a:buNone/>
            </a:pPr>
            <a:r>
              <a:rPr lang="es-ES" b="1" dirty="0" smtClean="0"/>
              <a:t>Dolor en la coyuntura de los dedos: </a:t>
            </a:r>
            <a:r>
              <a:rPr lang="es-ES" dirty="0" smtClean="0"/>
              <a:t>provocado por teclado y mouse muy duro, y el uso prolongado de éstos.</a:t>
            </a:r>
          </a:p>
          <a:p>
            <a:pPr marL="0">
              <a:buNone/>
            </a:pPr>
            <a:endParaRPr lang="es-ES" b="1" dirty="0" smtClean="0"/>
          </a:p>
          <a:p>
            <a:pPr marL="0">
              <a:buNone/>
            </a:pPr>
            <a:r>
              <a:rPr lang="es-ES" b="1" dirty="0" smtClean="0"/>
              <a:t>Síndrome del túnel carpiano: </a:t>
            </a:r>
            <a:r>
              <a:rPr lang="es-ES" dirty="0" smtClean="0"/>
              <a:t>inflamación en los nervios de la muñeca por los movimientos inapropiados en forma repetida, que causa molestia y dolor en la palma de la mano, la muñeca y los dedos de la mano. Este síndrome es provocado por el uso intensivo del mouse.</a:t>
            </a:r>
          </a:p>
          <a:p>
            <a:pPr marL="0">
              <a:buNone/>
            </a:pPr>
            <a:endParaRPr lang="es-ES" b="1" dirty="0" smtClean="0"/>
          </a:p>
          <a:p>
            <a:pPr marL="0">
              <a:buNone/>
            </a:pPr>
            <a:r>
              <a:rPr lang="es-ES" b="1" dirty="0" smtClean="0"/>
              <a:t>Tendinitis: </a:t>
            </a:r>
            <a:r>
              <a:rPr lang="es-ES" dirty="0" smtClean="0"/>
              <a:t>producida por uso prolongado del teclado y el mouse, así como también por la posición inapropiada de la mano, muñeca y/o brazo al emplear estas herramientas.</a:t>
            </a:r>
            <a:endParaRPr lang="es-E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PREVENCION</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E</a:t>
            </a:r>
            <a:r>
              <a:rPr lang="es-ES" dirty="0" smtClean="0"/>
              <a:t>vitar </a:t>
            </a:r>
            <a:r>
              <a:rPr lang="es-ES" dirty="0" smtClean="0"/>
              <a:t>el </a:t>
            </a:r>
            <a:r>
              <a:rPr lang="es-ES" dirty="0" smtClean="0"/>
              <a:t>entumecimiento retirando </a:t>
            </a:r>
            <a:r>
              <a:rPr lang="es-ES" dirty="0" smtClean="0"/>
              <a:t>las manos del teclado para relajarlas y </a:t>
            </a:r>
            <a:r>
              <a:rPr lang="es-ES" dirty="0" smtClean="0"/>
              <a:t>estirando </a:t>
            </a:r>
            <a:r>
              <a:rPr lang="es-ES" dirty="0" smtClean="0"/>
              <a:t>los </a:t>
            </a:r>
            <a:r>
              <a:rPr lang="es-ES" dirty="0" smtClean="0"/>
              <a:t>músculos.</a:t>
            </a:r>
          </a:p>
          <a:p>
            <a:r>
              <a:rPr lang="es-ES" dirty="0" smtClean="0"/>
              <a:t>Utilizar </a:t>
            </a:r>
            <a:r>
              <a:rPr lang="es-ES" dirty="0" smtClean="0"/>
              <a:t>el ratón con una almohadilla especial para descansar la </a:t>
            </a:r>
            <a:r>
              <a:rPr lang="es-ES" dirty="0" smtClean="0"/>
              <a:t>muñeca.</a:t>
            </a:r>
          </a:p>
          <a:p>
            <a:r>
              <a:rPr lang="es-ES" dirty="0" smtClean="0"/>
              <a:t>En </a:t>
            </a:r>
            <a:r>
              <a:rPr lang="es-ES" dirty="0" smtClean="0"/>
              <a:t>lo posible, se sugiere el uso de un ratón ergonómico que se adapte a la </a:t>
            </a:r>
            <a:r>
              <a:rPr lang="es-ES" dirty="0" smtClean="0"/>
              <a:t>mano.</a:t>
            </a:r>
          </a:p>
          <a:p>
            <a:r>
              <a:rPr lang="es-ES" dirty="0" smtClean="0"/>
              <a:t>El </a:t>
            </a:r>
            <a:r>
              <a:rPr lang="es-ES" dirty="0" smtClean="0"/>
              <a:t>teclado debe estar a la altura de los </a:t>
            </a:r>
            <a:r>
              <a:rPr lang="es-ES" dirty="0" smtClean="0"/>
              <a:t>codos.</a:t>
            </a:r>
          </a:p>
          <a:p>
            <a:r>
              <a:rPr lang="es-ES" dirty="0" smtClean="0"/>
              <a:t>Es </a:t>
            </a:r>
            <a:r>
              <a:rPr lang="es-ES" dirty="0" smtClean="0"/>
              <a:t>aconsejable el uso de teclados ergonómicos porque se adaptan a la curvatura de la mano y evitan los dolores producidos por el </a:t>
            </a:r>
            <a:r>
              <a:rPr lang="es-ES" dirty="0" err="1" smtClean="0"/>
              <a:t>tipeo</a:t>
            </a:r>
            <a:r>
              <a:rPr lang="es-ES" dirty="0" smtClean="0"/>
              <a:t> </a:t>
            </a:r>
            <a:r>
              <a:rPr lang="es-ES" dirty="0" smtClean="0"/>
              <a:t>sistemático.</a:t>
            </a:r>
            <a:endParaRPr lang="es-ES" smtClean="0"/>
          </a:p>
          <a:p>
            <a:r>
              <a:rPr lang="es-ES" smtClean="0"/>
              <a:t>Escribir </a:t>
            </a:r>
            <a:r>
              <a:rPr lang="es-ES" dirty="0" smtClean="0"/>
              <a:t>con las manos elevadas del teclado para extender la muñeca.</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FUENTE:</a:t>
            </a:r>
            <a:endParaRPr lang="es-ES" dirty="0"/>
          </a:p>
        </p:txBody>
      </p:sp>
      <p:sp>
        <p:nvSpPr>
          <p:cNvPr id="3" name="2 Marcador de contenido"/>
          <p:cNvSpPr>
            <a:spLocks noGrp="1"/>
          </p:cNvSpPr>
          <p:nvPr>
            <p:ph idx="1"/>
          </p:nvPr>
        </p:nvSpPr>
        <p:spPr/>
        <p:txBody>
          <a:bodyPr/>
          <a:lstStyle/>
          <a:p>
            <a:r>
              <a:rPr lang="es-ES" dirty="0" smtClean="0"/>
              <a:t>ERGONOMIA: </a:t>
            </a:r>
            <a:r>
              <a:rPr lang="es-ES" dirty="0" smtClean="0">
                <a:hlinkClick r:id="rId2"/>
              </a:rPr>
              <a:t>http://www.laescolar.com/frame_builder.html</a:t>
            </a:r>
            <a:endParaRPr lang="es-ES" dirty="0" smtClean="0"/>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52</TotalTime>
  <Words>473</Words>
  <Application>Microsoft Office PowerPoint</Application>
  <PresentationFormat>Presentación en pantalla (4:3)</PresentationFormat>
  <Paragraphs>46</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Viajes</vt:lpstr>
      <vt:lpstr>Lesiones y problemas frecuentes del trabajo frente al computador</vt:lpstr>
      <vt:lpstr>1. CUELLO y espalda</vt:lpstr>
      <vt:lpstr>PREVENCION </vt:lpstr>
      <vt:lpstr>2. VISION</vt:lpstr>
      <vt:lpstr>PREVENCION</vt:lpstr>
      <vt:lpstr>3. MANOS Y MUÑECAS</vt:lpstr>
      <vt:lpstr>PREVENCION</vt:lpstr>
      <vt:lpstr>FUENTE: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Lesiones y problemas frecuentes del trabajo frente al computador</dc:title>
  <dc:creator>elgritodelcaracol</dc:creator>
  <cp:lastModifiedBy>elgritodelcaracol</cp:lastModifiedBy>
  <cp:revision>4</cp:revision>
  <dcterms:created xsi:type="dcterms:W3CDTF">2012-07-05T01:35:24Z</dcterms:created>
  <dcterms:modified xsi:type="dcterms:W3CDTF">2012-07-05T02:39:53Z</dcterms:modified>
</cp:coreProperties>
</file>