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9" r:id="rId2"/>
    <p:sldId id="260" r:id="rId3"/>
    <p:sldId id="264" r:id="rId4"/>
    <p:sldId id="265" r:id="rId5"/>
    <p:sldId id="261" r:id="rId6"/>
    <p:sldId id="266" r:id="rId7"/>
  </p:sldIdLst>
  <p:sldSz cx="9144000" cy="6858000" type="screen4x3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E000C"/>
    <a:srgbClr val="2403ED"/>
    <a:srgbClr val="3C744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Estilo medio 1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505E3EF-67EA-436B-97B2-0124C06EBD24}" styleName="Estilo medio 4 - Énfasi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0A1B5D5-9B99-4C35-A422-299274C87663}" styleName="Estilo medio 1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7A5A4-447E-4782-A60A-CA0F13C50FB1}" type="datetimeFigureOut">
              <a:rPr lang="es-PE" smtClean="0"/>
              <a:pPr/>
              <a:t>12/03/2009</a:t>
            </a:fld>
            <a:endParaRPr lang="es-PE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E2175AC-4391-433D-B36A-0B76CECA52F5}" type="slidenum">
              <a:rPr lang="es-PE" smtClean="0"/>
              <a:pPr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7A5A4-447E-4782-A60A-CA0F13C50FB1}" type="datetimeFigureOut">
              <a:rPr lang="es-PE" smtClean="0"/>
              <a:pPr/>
              <a:t>12/03/2009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175AC-4391-433D-B36A-0B76CECA52F5}" type="slidenum">
              <a:rPr lang="es-PE" smtClean="0"/>
              <a:pPr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7A5A4-447E-4782-A60A-CA0F13C50FB1}" type="datetimeFigureOut">
              <a:rPr lang="es-PE" smtClean="0"/>
              <a:pPr/>
              <a:t>12/03/2009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175AC-4391-433D-B36A-0B76CECA52F5}" type="slidenum">
              <a:rPr lang="es-PE" smtClean="0"/>
              <a:pPr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7A5A4-447E-4782-A60A-CA0F13C50FB1}" type="datetimeFigureOut">
              <a:rPr lang="es-PE" smtClean="0"/>
              <a:pPr/>
              <a:t>12/03/2009</a:t>
            </a:fld>
            <a:endParaRPr lang="es-PE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PE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E2175AC-4391-433D-B36A-0B76CECA52F5}" type="slidenum">
              <a:rPr lang="es-PE" smtClean="0"/>
              <a:pPr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7A5A4-447E-4782-A60A-CA0F13C50FB1}" type="datetimeFigureOut">
              <a:rPr lang="es-PE" smtClean="0"/>
              <a:pPr/>
              <a:t>12/03/2009</a:t>
            </a:fld>
            <a:endParaRPr lang="es-PE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175AC-4391-433D-B36A-0B76CECA52F5}" type="slidenum">
              <a:rPr lang="es-PE" smtClean="0"/>
              <a:pPr/>
              <a:t>‹Nº›</a:t>
            </a:fld>
            <a:endParaRPr lang="es-PE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7A5A4-447E-4782-A60A-CA0F13C50FB1}" type="datetimeFigureOut">
              <a:rPr lang="es-PE" smtClean="0"/>
              <a:pPr/>
              <a:t>12/03/2009</a:t>
            </a:fld>
            <a:endParaRPr lang="es-PE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175AC-4391-433D-B36A-0B76CECA52F5}" type="slidenum">
              <a:rPr lang="es-PE" smtClean="0"/>
              <a:pPr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7A5A4-447E-4782-A60A-CA0F13C50FB1}" type="datetimeFigureOut">
              <a:rPr lang="es-PE" smtClean="0"/>
              <a:pPr/>
              <a:t>12/03/2009</a:t>
            </a:fld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E2175AC-4391-433D-B36A-0B76CECA52F5}" type="slidenum">
              <a:rPr lang="es-PE" smtClean="0"/>
              <a:pPr/>
              <a:t>‹Nº›</a:t>
            </a:fld>
            <a:endParaRPr lang="es-PE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7A5A4-447E-4782-A60A-CA0F13C50FB1}" type="datetimeFigureOut">
              <a:rPr lang="es-PE" smtClean="0"/>
              <a:pPr/>
              <a:t>12/03/2009</a:t>
            </a:fld>
            <a:endParaRPr lang="es-PE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175AC-4391-433D-B36A-0B76CECA52F5}" type="slidenum">
              <a:rPr lang="es-PE" smtClean="0"/>
              <a:pPr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7A5A4-447E-4782-A60A-CA0F13C50FB1}" type="datetimeFigureOut">
              <a:rPr lang="es-PE" smtClean="0"/>
              <a:pPr/>
              <a:t>12/03/2009</a:t>
            </a:fld>
            <a:endParaRPr lang="es-PE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175AC-4391-433D-B36A-0B76CECA52F5}" type="slidenum">
              <a:rPr lang="es-PE" smtClean="0"/>
              <a:pPr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7A5A4-447E-4782-A60A-CA0F13C50FB1}" type="datetimeFigureOut">
              <a:rPr lang="es-PE" smtClean="0"/>
              <a:pPr/>
              <a:t>12/03/2009</a:t>
            </a:fld>
            <a:endParaRPr lang="es-PE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175AC-4391-433D-B36A-0B76CECA52F5}" type="slidenum">
              <a:rPr lang="es-PE" smtClean="0"/>
              <a:pPr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7A5A4-447E-4782-A60A-CA0F13C50FB1}" type="datetimeFigureOut">
              <a:rPr lang="es-PE" smtClean="0"/>
              <a:pPr/>
              <a:t>12/03/2009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175AC-4391-433D-B36A-0B76CECA52F5}" type="slidenum">
              <a:rPr lang="es-PE" smtClean="0"/>
              <a:pPr/>
              <a:t>‹Nº›</a:t>
            </a:fld>
            <a:endParaRPr lang="es-PE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8B7A5A4-447E-4782-A60A-CA0F13C50FB1}" type="datetimeFigureOut">
              <a:rPr lang="es-PE" smtClean="0"/>
              <a:pPr/>
              <a:t>12/03/2009</a:t>
            </a:fld>
            <a:endParaRPr lang="es-PE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E2175AC-4391-433D-B36A-0B76CECA52F5}" type="slidenum">
              <a:rPr lang="es-PE" smtClean="0"/>
              <a:pPr/>
              <a:t>‹Nº›</a:t>
            </a:fld>
            <a:endParaRPr lang="es-PE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785786" y="0"/>
            <a:ext cx="7772400" cy="714381"/>
          </a:xfrm>
        </p:spPr>
        <p:txBody>
          <a:bodyPr>
            <a:normAutofit/>
          </a:bodyPr>
          <a:lstStyle/>
          <a:p>
            <a:pPr algn="ctr"/>
            <a:r>
              <a:rPr lang="es-ES" sz="4000" dirty="0" smtClean="0">
                <a:solidFill>
                  <a:srgbClr val="3C7443"/>
                </a:solidFill>
                <a:latin typeface="Bauhaus 93" pitchFamily="82" charset="0"/>
              </a:rPr>
              <a:t>LA PARTIDA DOBLE</a:t>
            </a:r>
            <a:endParaRPr lang="es-PE" sz="4000" dirty="0">
              <a:solidFill>
                <a:srgbClr val="3C7443"/>
              </a:solidFill>
              <a:latin typeface="Bauhaus 93" pitchFamily="82" charset="0"/>
            </a:endParaRPr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285720" y="857232"/>
            <a:ext cx="8501122" cy="6000768"/>
          </a:xfrm>
        </p:spPr>
        <p:txBody>
          <a:bodyPr>
            <a:normAutofit fontScale="25000" lnSpcReduction="20000"/>
          </a:bodyPr>
          <a:lstStyle/>
          <a:p>
            <a:pPr algn="l"/>
            <a:endParaRPr lang="es-ES" b="1" dirty="0" smtClean="0">
              <a:solidFill>
                <a:schemeClr val="tx1"/>
              </a:solidFill>
              <a:latin typeface="Georgia" pitchFamily="18" charset="0"/>
            </a:endParaRPr>
          </a:p>
          <a:p>
            <a:pPr algn="l">
              <a:lnSpc>
                <a:spcPct val="140000"/>
              </a:lnSpc>
            </a:pPr>
            <a:r>
              <a:rPr lang="es-ES" sz="7200" b="1" dirty="0" smtClean="0">
                <a:solidFill>
                  <a:schemeClr val="tx1"/>
                </a:solidFill>
                <a:latin typeface="Georgia" pitchFamily="18" charset="0"/>
              </a:rPr>
              <a:t>        </a:t>
            </a:r>
          </a:p>
          <a:p>
            <a:pPr algn="l">
              <a:lnSpc>
                <a:spcPct val="140000"/>
              </a:lnSpc>
            </a:pPr>
            <a:endParaRPr lang="es-ES" sz="7200" b="1" dirty="0" smtClean="0">
              <a:solidFill>
                <a:schemeClr val="tx1"/>
              </a:solidFill>
              <a:latin typeface="Georgia" pitchFamily="18" charset="0"/>
            </a:endParaRPr>
          </a:p>
          <a:p>
            <a:pPr algn="l">
              <a:lnSpc>
                <a:spcPct val="140000"/>
              </a:lnSpc>
            </a:pPr>
            <a:endParaRPr lang="es-ES" sz="7200" b="1" dirty="0" smtClean="0">
              <a:solidFill>
                <a:schemeClr val="tx1"/>
              </a:solidFill>
              <a:latin typeface="Georgia" pitchFamily="18" charset="0"/>
            </a:endParaRPr>
          </a:p>
          <a:p>
            <a:pPr algn="l">
              <a:lnSpc>
                <a:spcPct val="140000"/>
              </a:lnSpc>
            </a:pPr>
            <a:endParaRPr lang="es-ES" sz="7200" b="1" dirty="0" smtClean="0">
              <a:solidFill>
                <a:schemeClr val="tx1"/>
              </a:solidFill>
              <a:latin typeface="Georgia" pitchFamily="18" charset="0"/>
            </a:endParaRPr>
          </a:p>
          <a:p>
            <a:pPr algn="l">
              <a:lnSpc>
                <a:spcPct val="140000"/>
              </a:lnSpc>
            </a:pPr>
            <a:endParaRPr lang="es-ES" sz="7200" b="1" dirty="0" smtClean="0">
              <a:solidFill>
                <a:schemeClr val="tx1"/>
              </a:solidFill>
              <a:latin typeface="Georgia" pitchFamily="18" charset="0"/>
            </a:endParaRPr>
          </a:p>
          <a:p>
            <a:pPr algn="l">
              <a:lnSpc>
                <a:spcPct val="140000"/>
              </a:lnSpc>
            </a:pPr>
            <a:r>
              <a:rPr lang="es-ES" sz="7200" b="1" dirty="0" smtClean="0">
                <a:solidFill>
                  <a:schemeClr val="tx1"/>
                </a:solidFill>
                <a:latin typeface="Georgia" pitchFamily="18" charset="0"/>
              </a:rPr>
              <a:t>       </a:t>
            </a:r>
          </a:p>
          <a:p>
            <a:pPr algn="l">
              <a:lnSpc>
                <a:spcPct val="140000"/>
              </a:lnSpc>
            </a:pPr>
            <a:endParaRPr lang="es-ES" sz="7200" b="1" dirty="0" smtClean="0">
              <a:solidFill>
                <a:schemeClr val="tx1"/>
              </a:solidFill>
              <a:latin typeface="Georgia" pitchFamily="18" charset="0"/>
            </a:endParaRPr>
          </a:p>
          <a:p>
            <a:pPr algn="l">
              <a:lnSpc>
                <a:spcPct val="140000"/>
              </a:lnSpc>
            </a:pPr>
            <a:endParaRPr lang="es-ES" sz="7200" b="1" dirty="0" smtClean="0">
              <a:solidFill>
                <a:schemeClr val="tx1"/>
              </a:solidFill>
              <a:latin typeface="Georgia" pitchFamily="18" charset="0"/>
            </a:endParaRPr>
          </a:p>
          <a:p>
            <a:pPr algn="l">
              <a:lnSpc>
                <a:spcPct val="140000"/>
              </a:lnSpc>
            </a:pPr>
            <a:endParaRPr lang="es-ES" sz="7200" b="1" dirty="0" smtClean="0">
              <a:solidFill>
                <a:schemeClr val="tx1"/>
              </a:solidFill>
              <a:latin typeface="Georgia" pitchFamily="18" charset="0"/>
            </a:endParaRPr>
          </a:p>
          <a:p>
            <a:pPr algn="l">
              <a:lnSpc>
                <a:spcPct val="140000"/>
              </a:lnSpc>
            </a:pPr>
            <a:endParaRPr lang="es-ES" sz="7200" b="1" dirty="0" smtClean="0">
              <a:solidFill>
                <a:schemeClr val="tx1"/>
              </a:solidFill>
              <a:latin typeface="Georgia" pitchFamily="18" charset="0"/>
            </a:endParaRPr>
          </a:p>
          <a:p>
            <a:pPr algn="l">
              <a:lnSpc>
                <a:spcPct val="140000"/>
              </a:lnSpc>
            </a:pPr>
            <a:endParaRPr lang="es-ES" sz="7200" b="1" dirty="0" smtClean="0">
              <a:solidFill>
                <a:schemeClr val="tx1"/>
              </a:solidFill>
              <a:latin typeface="Georgia" pitchFamily="18" charset="0"/>
            </a:endParaRPr>
          </a:p>
          <a:p>
            <a:pPr algn="l">
              <a:lnSpc>
                <a:spcPct val="140000"/>
              </a:lnSpc>
            </a:pPr>
            <a:endParaRPr lang="es-ES" sz="7200" b="1" dirty="0" smtClean="0">
              <a:solidFill>
                <a:schemeClr val="tx1"/>
              </a:solidFill>
              <a:latin typeface="Georgia" pitchFamily="18" charset="0"/>
            </a:endParaRPr>
          </a:p>
          <a:p>
            <a:pPr algn="l">
              <a:lnSpc>
                <a:spcPct val="140000"/>
              </a:lnSpc>
            </a:pPr>
            <a:endParaRPr lang="es-ES" sz="7200" b="1" dirty="0" smtClean="0">
              <a:solidFill>
                <a:schemeClr val="tx1"/>
              </a:solidFill>
              <a:latin typeface="Georgia" pitchFamily="18" charset="0"/>
            </a:endParaRPr>
          </a:p>
          <a:p>
            <a:pPr algn="l">
              <a:lnSpc>
                <a:spcPct val="140000"/>
              </a:lnSpc>
            </a:pPr>
            <a:endParaRPr lang="es-ES" sz="7200" b="1" dirty="0" smtClean="0">
              <a:solidFill>
                <a:schemeClr val="tx1"/>
              </a:solidFill>
              <a:latin typeface="Georgia" pitchFamily="18" charset="0"/>
            </a:endParaRPr>
          </a:p>
          <a:p>
            <a:pPr algn="l">
              <a:lnSpc>
                <a:spcPct val="140000"/>
              </a:lnSpc>
            </a:pPr>
            <a:r>
              <a:rPr lang="es-ES" sz="7200" b="1" dirty="0" smtClean="0">
                <a:solidFill>
                  <a:schemeClr val="tx1"/>
                </a:solidFill>
                <a:latin typeface="Georgia" pitchFamily="18" charset="0"/>
              </a:rPr>
              <a:t> </a:t>
            </a:r>
          </a:p>
          <a:p>
            <a:pPr algn="l">
              <a:lnSpc>
                <a:spcPct val="140000"/>
              </a:lnSpc>
            </a:pPr>
            <a:endParaRPr lang="es-ES" sz="7200" b="1" kern="1800" dirty="0" smtClean="0">
              <a:solidFill>
                <a:schemeClr val="tx1"/>
              </a:solidFill>
              <a:latin typeface="Georgia" pitchFamily="18" charset="0"/>
              <a:ea typeface="Arial Unicode MS" pitchFamily="34" charset="-128"/>
              <a:cs typeface="Arial Unicode MS" pitchFamily="34" charset="-128"/>
            </a:endParaRPr>
          </a:p>
          <a:p>
            <a:pPr algn="l">
              <a:lnSpc>
                <a:spcPct val="140000"/>
              </a:lnSpc>
            </a:pPr>
            <a:endParaRPr lang="es-ES" sz="7200" b="1" kern="1800" dirty="0" smtClean="0">
              <a:solidFill>
                <a:schemeClr val="tx1"/>
              </a:solidFill>
              <a:latin typeface="Georgia" pitchFamily="18" charset="0"/>
              <a:ea typeface="Arial Unicode MS" pitchFamily="34" charset="-128"/>
              <a:cs typeface="Arial Unicode MS" pitchFamily="34" charset="-128"/>
            </a:endParaRPr>
          </a:p>
          <a:p>
            <a:pPr algn="l">
              <a:lnSpc>
                <a:spcPct val="140000"/>
              </a:lnSpc>
            </a:pPr>
            <a:endParaRPr lang="es-ES" sz="7200" b="1" kern="1800" dirty="0" smtClean="0">
              <a:solidFill>
                <a:schemeClr val="tx1"/>
              </a:solidFill>
              <a:latin typeface="Georgia" pitchFamily="18" charset="0"/>
              <a:ea typeface="Arial Unicode MS" pitchFamily="34" charset="-128"/>
              <a:cs typeface="Arial Unicode MS" pitchFamily="34" charset="-128"/>
            </a:endParaRPr>
          </a:p>
          <a:p>
            <a:pPr algn="l">
              <a:lnSpc>
                <a:spcPct val="140000"/>
              </a:lnSpc>
            </a:pPr>
            <a:endParaRPr lang="es-ES" sz="7200" b="1" kern="1800" dirty="0" smtClean="0">
              <a:solidFill>
                <a:schemeClr val="tx1"/>
              </a:solidFill>
              <a:latin typeface="Georgia" pitchFamily="18" charset="0"/>
              <a:ea typeface="Arial Unicode MS" pitchFamily="34" charset="-128"/>
              <a:cs typeface="Arial Unicode MS" pitchFamily="34" charset="-128"/>
            </a:endParaRPr>
          </a:p>
          <a:p>
            <a:pPr algn="l">
              <a:lnSpc>
                <a:spcPct val="140000"/>
              </a:lnSpc>
            </a:pPr>
            <a:endParaRPr lang="es-ES" sz="7200" b="1" kern="1800" dirty="0" smtClean="0">
              <a:solidFill>
                <a:schemeClr val="tx1"/>
              </a:solidFill>
              <a:latin typeface="Georgia" pitchFamily="18" charset="0"/>
              <a:ea typeface="Arial Unicode MS" pitchFamily="34" charset="-128"/>
              <a:cs typeface="Arial Unicode MS" pitchFamily="34" charset="-128"/>
            </a:endParaRPr>
          </a:p>
          <a:p>
            <a:pPr algn="l">
              <a:lnSpc>
                <a:spcPct val="140000"/>
              </a:lnSpc>
            </a:pPr>
            <a:endParaRPr lang="es-ES" sz="7200" b="1" kern="1800" dirty="0" smtClean="0">
              <a:solidFill>
                <a:schemeClr val="tx1"/>
              </a:solidFill>
              <a:latin typeface="Georgia" pitchFamily="18" charset="0"/>
              <a:ea typeface="Arial Unicode MS" pitchFamily="34" charset="-128"/>
              <a:cs typeface="Arial Unicode MS" pitchFamily="34" charset="-128"/>
            </a:endParaRPr>
          </a:p>
          <a:p>
            <a:pPr algn="l">
              <a:lnSpc>
                <a:spcPct val="140000"/>
              </a:lnSpc>
            </a:pPr>
            <a:endParaRPr lang="es-ES" sz="7200" b="1" kern="1800" dirty="0" smtClean="0">
              <a:solidFill>
                <a:schemeClr val="tx1"/>
              </a:solidFill>
              <a:latin typeface="Georgia" pitchFamily="18" charset="0"/>
              <a:ea typeface="Arial Unicode MS" pitchFamily="34" charset="-128"/>
              <a:cs typeface="Arial Unicode MS" pitchFamily="34" charset="-128"/>
            </a:endParaRPr>
          </a:p>
          <a:p>
            <a:pPr algn="l">
              <a:lnSpc>
                <a:spcPct val="140000"/>
              </a:lnSpc>
            </a:pPr>
            <a:endParaRPr lang="es-ES" sz="7200" b="1" kern="1800" dirty="0" smtClean="0">
              <a:solidFill>
                <a:schemeClr val="tx1"/>
              </a:solidFill>
              <a:latin typeface="Georgia" pitchFamily="18" charset="0"/>
              <a:ea typeface="Arial Unicode MS" pitchFamily="34" charset="-128"/>
              <a:cs typeface="Arial Unicode MS" pitchFamily="34" charset="-128"/>
            </a:endParaRPr>
          </a:p>
          <a:p>
            <a:pPr algn="l">
              <a:lnSpc>
                <a:spcPct val="140000"/>
              </a:lnSpc>
            </a:pPr>
            <a:endParaRPr lang="es-ES" sz="7200" b="1" kern="1800" dirty="0" smtClean="0">
              <a:solidFill>
                <a:schemeClr val="tx1"/>
              </a:solidFill>
              <a:latin typeface="Georgia" pitchFamily="18" charset="0"/>
              <a:ea typeface="Arial Unicode MS" pitchFamily="34" charset="-128"/>
              <a:cs typeface="Arial Unicode MS" pitchFamily="34" charset="-128"/>
            </a:endParaRPr>
          </a:p>
          <a:p>
            <a:pPr algn="l">
              <a:lnSpc>
                <a:spcPct val="140000"/>
              </a:lnSpc>
            </a:pPr>
            <a:endParaRPr lang="es-ES" sz="7200" b="1" kern="1800" dirty="0" smtClean="0">
              <a:solidFill>
                <a:schemeClr val="tx1"/>
              </a:solidFill>
              <a:latin typeface="Georgia" pitchFamily="18" charset="0"/>
              <a:ea typeface="Arial Unicode MS" pitchFamily="34" charset="-128"/>
              <a:cs typeface="Arial Unicode MS" pitchFamily="34" charset="-128"/>
            </a:endParaRPr>
          </a:p>
          <a:p>
            <a:pPr algn="l">
              <a:lnSpc>
                <a:spcPct val="140000"/>
              </a:lnSpc>
            </a:pPr>
            <a:endParaRPr lang="es-ES" sz="7200" b="1" kern="1800" dirty="0" smtClean="0">
              <a:solidFill>
                <a:schemeClr val="tx1"/>
              </a:solidFill>
              <a:latin typeface="Georgia" pitchFamily="18" charset="0"/>
              <a:ea typeface="Arial Unicode MS" pitchFamily="34" charset="-128"/>
              <a:cs typeface="Arial Unicode MS" pitchFamily="34" charset="-128"/>
            </a:endParaRPr>
          </a:p>
          <a:p>
            <a:pPr algn="l">
              <a:lnSpc>
                <a:spcPct val="140000"/>
              </a:lnSpc>
            </a:pPr>
            <a:endParaRPr lang="es-ES" sz="7200" b="1" kern="1800" dirty="0" smtClean="0">
              <a:solidFill>
                <a:schemeClr val="tx1"/>
              </a:solidFill>
              <a:latin typeface="Georgia" pitchFamily="18" charset="0"/>
              <a:ea typeface="Arial Unicode MS" pitchFamily="34" charset="-128"/>
              <a:cs typeface="Arial Unicode MS" pitchFamily="34" charset="-128"/>
            </a:endParaRPr>
          </a:p>
          <a:p>
            <a:pPr algn="l">
              <a:lnSpc>
                <a:spcPct val="140000"/>
              </a:lnSpc>
            </a:pPr>
            <a:endParaRPr lang="es-ES" sz="7200" b="1" kern="1800" dirty="0" smtClean="0">
              <a:solidFill>
                <a:schemeClr val="tx1"/>
              </a:solidFill>
              <a:latin typeface="Georgia" pitchFamily="18" charset="0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140000"/>
              </a:lnSpc>
            </a:pPr>
            <a:r>
              <a:rPr lang="es-ES" sz="7200" b="1" kern="1800" dirty="0" smtClean="0">
                <a:solidFill>
                  <a:schemeClr val="tx1"/>
                </a:solidFill>
                <a:latin typeface="Georgia" pitchFamily="18" charset="0"/>
                <a:ea typeface="Arial Unicode MS" pitchFamily="34" charset="-128"/>
                <a:cs typeface="Arial Unicode MS" pitchFamily="34" charset="-128"/>
              </a:rPr>
              <a:t>         TODO   HECHO  CONTABLE   DEBE   DER  REGISTRADO          DOBLEMENTE.</a:t>
            </a:r>
          </a:p>
          <a:p>
            <a:pPr algn="just">
              <a:lnSpc>
                <a:spcPct val="140000"/>
              </a:lnSpc>
              <a:buBlip>
                <a:blip r:embed="rId3"/>
              </a:buBlip>
            </a:pPr>
            <a:endParaRPr lang="es-ES" sz="7200" b="1" kern="1800" dirty="0" smtClean="0">
              <a:solidFill>
                <a:schemeClr val="tx1"/>
              </a:solidFill>
              <a:latin typeface="Georgia" pitchFamily="18" charset="0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140000"/>
              </a:lnSpc>
            </a:pPr>
            <a:r>
              <a:rPr lang="es-ES" sz="7200" b="1" kern="1800" dirty="0" smtClean="0">
                <a:solidFill>
                  <a:schemeClr val="tx1"/>
                </a:solidFill>
                <a:latin typeface="Georgia" pitchFamily="18" charset="0"/>
                <a:ea typeface="Arial Unicode MS" pitchFamily="34" charset="-128"/>
                <a:cs typeface="Arial Unicode MS" pitchFamily="34" charset="-128"/>
              </a:rPr>
              <a:t>         SI  CON  CANTIDADES  IGUALES  SE </a:t>
            </a:r>
            <a:r>
              <a:rPr lang="es-ES" sz="7200" b="1" kern="1800" dirty="0" smtClean="0">
                <a:solidFill>
                  <a:schemeClr val="tx1"/>
                </a:solidFill>
                <a:latin typeface="Georgia" pitchFamily="18" charset="0"/>
                <a:ea typeface="Arial Unicode MS" pitchFamily="34" charset="-128"/>
                <a:cs typeface="Arial Unicode MS" pitchFamily="34" charset="-128"/>
              </a:rPr>
              <a:t> VERIFICAN  </a:t>
            </a:r>
            <a:r>
              <a:rPr lang="es-ES" sz="7200" b="1" kern="1800" dirty="0" smtClean="0">
                <a:solidFill>
                  <a:schemeClr val="tx1"/>
                </a:solidFill>
                <a:latin typeface="Georgia" pitchFamily="18" charset="0"/>
                <a:ea typeface="Arial Unicode MS" pitchFamily="34" charset="-128"/>
                <a:cs typeface="Arial Unicode MS" pitchFamily="34" charset="-128"/>
              </a:rPr>
              <a:t>OPERACIONES IGUALES,  LOS  RESULTADOS  SERAN  IGUALES.</a:t>
            </a:r>
          </a:p>
          <a:p>
            <a:pPr>
              <a:lnSpc>
                <a:spcPct val="140000"/>
              </a:lnSpc>
            </a:pPr>
            <a:endParaRPr lang="es-ES" sz="7200" b="1" kern="1800" dirty="0" smtClean="0">
              <a:solidFill>
                <a:schemeClr val="tx1"/>
              </a:solidFill>
              <a:latin typeface="Georgia" pitchFamily="18" charset="0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140000"/>
              </a:lnSpc>
            </a:pPr>
            <a:r>
              <a:rPr lang="es-ES" sz="7200" b="1" kern="1800" dirty="0" smtClean="0">
                <a:solidFill>
                  <a:schemeClr val="tx1"/>
                </a:solidFill>
                <a:latin typeface="Georgia" pitchFamily="18" charset="0"/>
                <a:ea typeface="Arial Unicode MS" pitchFamily="34" charset="-128"/>
                <a:cs typeface="Arial Unicode MS" pitchFamily="34" charset="-128"/>
              </a:rPr>
              <a:t>         LA  ECUACION  FUNDAMENTAL  DE   LA  PARTIDA  DOBLE  ES :</a:t>
            </a:r>
          </a:p>
          <a:p>
            <a:pPr>
              <a:lnSpc>
                <a:spcPct val="140000"/>
              </a:lnSpc>
              <a:buBlip>
                <a:blip r:embed="rId3"/>
              </a:buBlip>
            </a:pPr>
            <a:endParaRPr lang="es-ES" sz="7200" b="1" kern="1800" dirty="0" smtClean="0">
              <a:solidFill>
                <a:schemeClr val="tx1"/>
              </a:solidFill>
              <a:latin typeface="Georgia" pitchFamily="18" charset="0"/>
              <a:ea typeface="Arial Unicode MS" pitchFamily="34" charset="-128"/>
              <a:cs typeface="Arial Unicode MS" pitchFamily="34" charset="-128"/>
            </a:endParaRPr>
          </a:p>
          <a:p>
            <a:pPr algn="ctr">
              <a:lnSpc>
                <a:spcPct val="140000"/>
              </a:lnSpc>
            </a:pPr>
            <a:r>
              <a:rPr lang="es-ES" sz="7200" b="1" kern="1800" dirty="0" smtClean="0">
                <a:solidFill>
                  <a:schemeClr val="tx1"/>
                </a:solidFill>
                <a:latin typeface="Georgia" pitchFamily="18" charset="0"/>
                <a:ea typeface="Arial Unicode MS" pitchFamily="34" charset="-128"/>
                <a:cs typeface="Arial Unicode MS" pitchFamily="34" charset="-128"/>
              </a:rPr>
              <a:t>ACTIVO  =  PASIVO + CAPITAL</a:t>
            </a:r>
          </a:p>
          <a:p>
            <a:pPr>
              <a:lnSpc>
                <a:spcPct val="140000"/>
              </a:lnSpc>
            </a:pPr>
            <a:endParaRPr lang="es-ES" sz="7200" b="1" kern="1800" dirty="0" smtClean="0">
              <a:solidFill>
                <a:schemeClr val="tx1"/>
              </a:solidFill>
              <a:latin typeface="Georgia" pitchFamily="18" charset="0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140000"/>
              </a:lnSpc>
            </a:pPr>
            <a:r>
              <a:rPr lang="es-ES" sz="7200" b="1" kern="1800" dirty="0" smtClean="0">
                <a:solidFill>
                  <a:schemeClr val="tx1"/>
                </a:solidFill>
                <a:latin typeface="Georgia" pitchFamily="18" charset="0"/>
                <a:ea typeface="Arial Unicode MS" pitchFamily="34" charset="-128"/>
                <a:cs typeface="Arial Unicode MS" pitchFamily="34" charset="-128"/>
              </a:rPr>
              <a:t>          REEMPLAZANDO  LA  PALABRA  CAPITAL  POR  PATRIMONIO  SE OBTIENE:</a:t>
            </a:r>
          </a:p>
          <a:p>
            <a:pPr algn="ctr">
              <a:lnSpc>
                <a:spcPct val="140000"/>
              </a:lnSpc>
            </a:pPr>
            <a:r>
              <a:rPr lang="es-ES" sz="7200" b="1" kern="1800" dirty="0" smtClean="0">
                <a:solidFill>
                  <a:schemeClr val="tx1"/>
                </a:solidFill>
                <a:latin typeface="Georgia" pitchFamily="18" charset="0"/>
                <a:ea typeface="Arial Unicode MS" pitchFamily="34" charset="-128"/>
                <a:cs typeface="Arial Unicode MS" pitchFamily="34" charset="-128"/>
              </a:rPr>
              <a:t>PASIVO = ACTIVO – PATRIMONIO</a:t>
            </a:r>
          </a:p>
          <a:p>
            <a:pPr algn="ctr">
              <a:lnSpc>
                <a:spcPct val="140000"/>
              </a:lnSpc>
            </a:pPr>
            <a:r>
              <a:rPr lang="es-ES" sz="7200" b="1" kern="1800" dirty="0" smtClean="0">
                <a:solidFill>
                  <a:schemeClr val="tx1"/>
                </a:solidFill>
                <a:latin typeface="Georgia" pitchFamily="18" charset="0"/>
                <a:ea typeface="Arial Unicode MS" pitchFamily="34" charset="-128"/>
                <a:cs typeface="Arial Unicode MS" pitchFamily="34" charset="-128"/>
              </a:rPr>
              <a:t>PATRIMONIO = ACTIVO – PASIVO</a:t>
            </a:r>
          </a:p>
          <a:p>
            <a:endParaRPr lang="es-PE" sz="7200" b="1" dirty="0" smtClean="0">
              <a:solidFill>
                <a:schemeClr val="tx1"/>
              </a:solidFill>
              <a:latin typeface="Georgia" pitchFamily="18" charset="0"/>
            </a:endParaRPr>
          </a:p>
          <a:p>
            <a:endParaRPr lang="es-PE" sz="7200" dirty="0">
              <a:latin typeface="Georgia" pitchFamily="18" charset="0"/>
            </a:endParaRPr>
          </a:p>
        </p:txBody>
      </p:sp>
      <p:pic>
        <p:nvPicPr>
          <p:cNvPr id="7" name="6 Imagen" descr="CONTAB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00034" y="4857760"/>
            <a:ext cx="420670" cy="285752"/>
          </a:xfrm>
          <a:prstGeom prst="rect">
            <a:avLst/>
          </a:prstGeom>
        </p:spPr>
      </p:pic>
      <p:pic>
        <p:nvPicPr>
          <p:cNvPr id="8" name="7 Imagen" descr="CONTAB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28596" y="1071546"/>
            <a:ext cx="420670" cy="285752"/>
          </a:xfrm>
          <a:prstGeom prst="rect">
            <a:avLst/>
          </a:prstGeom>
        </p:spPr>
      </p:pic>
      <p:pic>
        <p:nvPicPr>
          <p:cNvPr id="9" name="8 Imagen" descr="CONTAB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28596" y="2143116"/>
            <a:ext cx="420670" cy="285752"/>
          </a:xfrm>
          <a:prstGeom prst="rect">
            <a:avLst/>
          </a:prstGeom>
        </p:spPr>
      </p:pic>
      <p:pic>
        <p:nvPicPr>
          <p:cNvPr id="10" name="9 Imagen" descr="CONTAB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28596" y="3286124"/>
            <a:ext cx="420670" cy="285752"/>
          </a:xfrm>
          <a:prstGeom prst="rect">
            <a:avLst/>
          </a:prstGeom>
        </p:spPr>
      </p:pic>
    </p:spTree>
  </p:cSld>
  <p:clrMapOvr>
    <a:masterClrMapping/>
  </p:clrMapOvr>
  <p:transition>
    <p:wheel spokes="2"/>
    <p:sndAc>
      <p:stSnd>
        <p:snd r:embed="rId2" name="wind.wav" builtIn="1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>
            <a:spLocks noGrp="1"/>
          </p:cNvSpPr>
          <p:nvPr>
            <p:ph type="ctrTitle"/>
          </p:nvPr>
        </p:nvSpPr>
        <p:spPr>
          <a:xfrm>
            <a:off x="785786" y="285728"/>
            <a:ext cx="7772400" cy="857256"/>
          </a:xfrm>
        </p:spPr>
        <p:txBody>
          <a:bodyPr>
            <a:noAutofit/>
          </a:bodyPr>
          <a:lstStyle/>
          <a:p>
            <a:pPr algn="ctr"/>
            <a:r>
              <a:rPr lang="es-ES" sz="2800" dirty="0" smtClean="0">
                <a:solidFill>
                  <a:schemeClr val="accent2">
                    <a:lumMod val="50000"/>
                  </a:schemeClr>
                </a:solidFill>
                <a:latin typeface="Cooper Black" pitchFamily="18" charset="0"/>
              </a:rPr>
              <a:t>DETERMINACION DEL DEUDOR Y ACREEDOR</a:t>
            </a:r>
            <a:endParaRPr lang="es-PE" sz="2800" dirty="0">
              <a:solidFill>
                <a:schemeClr val="accent2">
                  <a:lumMod val="50000"/>
                </a:schemeClr>
              </a:solidFill>
              <a:latin typeface="Cooper Black" pitchFamily="18" charset="0"/>
            </a:endParaRPr>
          </a:p>
        </p:txBody>
      </p:sp>
      <p:sp>
        <p:nvSpPr>
          <p:cNvPr id="7" name="6 Subtítulo"/>
          <p:cNvSpPr>
            <a:spLocks noGrp="1"/>
          </p:cNvSpPr>
          <p:nvPr>
            <p:ph type="subTitle" idx="1"/>
          </p:nvPr>
        </p:nvSpPr>
        <p:spPr>
          <a:xfrm>
            <a:off x="714348" y="1428736"/>
            <a:ext cx="7786742" cy="4710130"/>
          </a:xfrm>
        </p:spPr>
        <p:txBody>
          <a:bodyPr>
            <a:noAutofit/>
          </a:bodyPr>
          <a:lstStyle/>
          <a:p>
            <a:pPr marL="457200" indent="-457200" algn="l">
              <a:lnSpc>
                <a:spcPct val="130000"/>
              </a:lnSpc>
              <a:buClr>
                <a:schemeClr val="tx2">
                  <a:lumMod val="75000"/>
                </a:schemeClr>
              </a:buClr>
              <a:buSzPct val="120000"/>
              <a:buFont typeface="+mj-lt"/>
              <a:buAutoNum type="arabicPeriod"/>
            </a:pPr>
            <a:r>
              <a:rPr lang="es-ES" sz="2000" b="1" dirty="0" smtClean="0">
                <a:solidFill>
                  <a:schemeClr val="tx1"/>
                </a:solidFill>
                <a:latin typeface="Georgia" pitchFamily="18" charset="0"/>
              </a:rPr>
              <a:t>EL deudor, es que le recibe un valor por el solo hecho de recibirlo.</a:t>
            </a:r>
          </a:p>
          <a:p>
            <a:pPr marL="457200" indent="-457200" algn="l">
              <a:lnSpc>
                <a:spcPct val="130000"/>
              </a:lnSpc>
              <a:buClr>
                <a:schemeClr val="tx2">
                  <a:lumMod val="75000"/>
                </a:schemeClr>
              </a:buClr>
              <a:buSzPct val="120000"/>
              <a:buFont typeface="+mj-lt"/>
              <a:buAutoNum type="arabicPeriod"/>
            </a:pPr>
            <a:r>
              <a:rPr lang="es-ES" sz="2000" b="1" dirty="0" smtClean="0">
                <a:solidFill>
                  <a:schemeClr val="tx1"/>
                </a:solidFill>
                <a:latin typeface="Georgia" pitchFamily="18" charset="0"/>
              </a:rPr>
              <a:t>El acreedor, es el que entrega un valor por el solo hecho de entregarlo.</a:t>
            </a:r>
          </a:p>
          <a:p>
            <a:pPr marL="457200" indent="-457200" algn="l">
              <a:lnSpc>
                <a:spcPct val="130000"/>
              </a:lnSpc>
              <a:buClr>
                <a:schemeClr val="tx2">
                  <a:lumMod val="75000"/>
                </a:schemeClr>
              </a:buClr>
              <a:buSzPct val="120000"/>
              <a:buFont typeface="+mj-lt"/>
              <a:buAutoNum type="arabicPeriod"/>
            </a:pPr>
            <a:r>
              <a:rPr lang="es-ES" sz="2000" b="1" dirty="0" smtClean="0">
                <a:solidFill>
                  <a:schemeClr val="tx1"/>
                </a:solidFill>
                <a:latin typeface="Georgia" pitchFamily="18" charset="0"/>
              </a:rPr>
              <a:t>En toda operación mercantil  siempre existirá  un Deudor y un Acreedor.</a:t>
            </a:r>
          </a:p>
          <a:p>
            <a:pPr marL="457200" indent="-457200" algn="l">
              <a:lnSpc>
                <a:spcPct val="130000"/>
              </a:lnSpc>
              <a:buClr>
                <a:schemeClr val="tx2">
                  <a:lumMod val="75000"/>
                </a:schemeClr>
              </a:buClr>
              <a:buSzPct val="120000"/>
              <a:buFont typeface="+mj-lt"/>
              <a:buAutoNum type="arabicPeriod"/>
            </a:pPr>
            <a:r>
              <a:rPr lang="es-ES" sz="2000" b="1" dirty="0" smtClean="0">
                <a:solidFill>
                  <a:schemeClr val="tx1"/>
                </a:solidFill>
                <a:latin typeface="Georgia" pitchFamily="18" charset="0"/>
              </a:rPr>
              <a:t>No hay deudor sin acreedor , ni acreedor sin deudor.</a:t>
            </a:r>
          </a:p>
          <a:p>
            <a:pPr marL="457200" indent="-457200" algn="l">
              <a:lnSpc>
                <a:spcPct val="130000"/>
              </a:lnSpc>
              <a:buClr>
                <a:schemeClr val="tx2">
                  <a:lumMod val="75000"/>
                </a:schemeClr>
              </a:buClr>
              <a:buSzPct val="120000"/>
              <a:buFont typeface="+mj-lt"/>
              <a:buAutoNum type="arabicPeriod"/>
            </a:pPr>
            <a:r>
              <a:rPr lang="es-ES" sz="2000" b="1" dirty="0" smtClean="0">
                <a:solidFill>
                  <a:schemeClr val="tx1"/>
                </a:solidFill>
                <a:latin typeface="Georgia" pitchFamily="18" charset="0"/>
              </a:rPr>
              <a:t>La operación Mercantil cuenta con dos partes: una que recibe llamada DEUDORA y otra que entrega  llamada ACREEDORA.</a:t>
            </a:r>
          </a:p>
          <a:p>
            <a:pPr marL="457200" indent="-457200" algn="l">
              <a:lnSpc>
                <a:spcPct val="130000"/>
              </a:lnSpc>
              <a:buClr>
                <a:schemeClr val="tx2">
                  <a:lumMod val="75000"/>
                </a:schemeClr>
              </a:buClr>
              <a:buSzPct val="120000"/>
              <a:buFont typeface="+mj-lt"/>
              <a:buAutoNum type="arabicPeriod"/>
            </a:pPr>
            <a:r>
              <a:rPr lang="es-ES" sz="2000" b="1" dirty="0" smtClean="0">
                <a:solidFill>
                  <a:schemeClr val="tx1"/>
                </a:solidFill>
                <a:latin typeface="Georgia" pitchFamily="18" charset="0"/>
              </a:rPr>
              <a:t>Todo lo que sale debe ser igual a lo que ingresa.</a:t>
            </a:r>
            <a:endParaRPr lang="es-PE" sz="2000" b="1" dirty="0">
              <a:solidFill>
                <a:schemeClr val="tx1"/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>
    <p:strips dir="rd"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714348" y="142852"/>
            <a:ext cx="7772400" cy="785818"/>
          </a:xfrm>
        </p:spPr>
        <p:txBody>
          <a:bodyPr>
            <a:normAutofit/>
          </a:bodyPr>
          <a:lstStyle/>
          <a:p>
            <a:pPr algn="ctr"/>
            <a:r>
              <a:rPr lang="es-ES" sz="4000" dirty="0" smtClean="0">
                <a:solidFill>
                  <a:srgbClr val="2403ED"/>
                </a:solidFill>
                <a:latin typeface="Cooper Black" pitchFamily="18" charset="0"/>
              </a:rPr>
              <a:t>LA CUENTA</a:t>
            </a:r>
            <a:endParaRPr lang="es-PE" sz="4000" dirty="0">
              <a:solidFill>
                <a:srgbClr val="2403ED"/>
              </a:solidFill>
              <a:latin typeface="Cooper Black" pitchFamily="18" charset="0"/>
            </a:endParaRPr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428596" y="642918"/>
            <a:ext cx="8143932" cy="6215082"/>
          </a:xfrm>
        </p:spPr>
        <p:txBody>
          <a:bodyPr>
            <a:noAutofit/>
          </a:bodyPr>
          <a:lstStyle/>
          <a:p>
            <a:pPr algn="just"/>
            <a:r>
              <a:rPr lang="es-ES" b="1" dirty="0" smtClean="0">
                <a:solidFill>
                  <a:srgbClr val="2403ED"/>
                </a:solidFill>
                <a:latin typeface="Georgia" pitchFamily="18" charset="0"/>
              </a:rPr>
              <a:t>Concepto.- </a:t>
            </a:r>
            <a:r>
              <a:rPr lang="es-ES" sz="1800" b="1" dirty="0" smtClean="0">
                <a:solidFill>
                  <a:schemeClr val="tx1"/>
                </a:solidFill>
                <a:latin typeface="Georgia" pitchFamily="18" charset="0"/>
              </a:rPr>
              <a:t>Llamaremos CUENTA en contabilidad a la representación de distintos valores que intervienen  en  la formación de una empresa los cuales están reconocidos bajo el nombre de un código.</a:t>
            </a:r>
          </a:p>
          <a:p>
            <a:pPr algn="just"/>
            <a:endParaRPr lang="es-ES" sz="1800" b="1" dirty="0" smtClean="0">
              <a:solidFill>
                <a:schemeClr val="tx1"/>
              </a:solidFill>
              <a:latin typeface="Georgia" pitchFamily="18" charset="0"/>
            </a:endParaRPr>
          </a:p>
          <a:p>
            <a:pPr algn="just">
              <a:buClr>
                <a:srgbClr val="2403ED"/>
              </a:buClr>
              <a:buSzPct val="150000"/>
              <a:buFont typeface="Wingdings" pitchFamily="2" charset="2"/>
              <a:buChar char="Ø"/>
            </a:pPr>
            <a:r>
              <a:rPr lang="es-ES" sz="1800" b="1" dirty="0" smtClean="0">
                <a:solidFill>
                  <a:schemeClr val="tx1"/>
                </a:solidFill>
                <a:latin typeface="Georgia" pitchFamily="18" charset="0"/>
              </a:rPr>
              <a:t>Representa un conjunto de valores, bienes, servicios o resultados de un mismo orden.</a:t>
            </a:r>
          </a:p>
          <a:p>
            <a:pPr algn="just">
              <a:buClr>
                <a:srgbClr val="2403ED"/>
              </a:buClr>
              <a:buSzPct val="150000"/>
            </a:pPr>
            <a:endParaRPr lang="es-ES" sz="1800" b="1" dirty="0" smtClean="0">
              <a:solidFill>
                <a:schemeClr val="tx1"/>
              </a:solidFill>
              <a:latin typeface="Georgia" pitchFamily="18" charset="0"/>
            </a:endParaRPr>
          </a:p>
          <a:p>
            <a:pPr algn="just">
              <a:buClr>
                <a:srgbClr val="2403ED"/>
              </a:buClr>
              <a:buSzPct val="150000"/>
              <a:buFont typeface="Wingdings" pitchFamily="2" charset="2"/>
              <a:buChar char="Ø"/>
            </a:pPr>
            <a:r>
              <a:rPr lang="es-ES" sz="1800" b="1" dirty="0" smtClean="0">
                <a:solidFill>
                  <a:schemeClr val="tx1"/>
                </a:solidFill>
                <a:latin typeface="Georgia" pitchFamily="18" charset="0"/>
              </a:rPr>
              <a:t>Mediante las cuentas podemos conocer en cada momento las modificaciones que las operaciones económicas o </a:t>
            </a:r>
            <a:r>
              <a:rPr lang="es-ES" sz="1800" b="1" dirty="0" smtClean="0">
                <a:solidFill>
                  <a:schemeClr val="tx1"/>
                </a:solidFill>
                <a:latin typeface="Georgia" pitchFamily="18" charset="0"/>
              </a:rPr>
              <a:t>sociales, </a:t>
            </a:r>
            <a:r>
              <a:rPr lang="es-ES" sz="1800" b="1" dirty="0" smtClean="0">
                <a:solidFill>
                  <a:schemeClr val="tx1"/>
                </a:solidFill>
                <a:latin typeface="Georgia" pitchFamily="18" charset="0"/>
              </a:rPr>
              <a:t>introducen en el valor de las riquezas que posee o administra la empresa.</a:t>
            </a:r>
          </a:p>
          <a:p>
            <a:pPr algn="just">
              <a:buClr>
                <a:srgbClr val="2403ED"/>
              </a:buClr>
              <a:buSzPct val="150000"/>
            </a:pPr>
            <a:endParaRPr lang="es-ES" sz="1800" b="1" dirty="0" smtClean="0">
              <a:solidFill>
                <a:schemeClr val="tx1"/>
              </a:solidFill>
              <a:latin typeface="Georgia" pitchFamily="18" charset="0"/>
            </a:endParaRPr>
          </a:p>
          <a:p>
            <a:pPr algn="just">
              <a:buClr>
                <a:srgbClr val="2403ED"/>
              </a:buClr>
              <a:buSzPct val="150000"/>
              <a:buFont typeface="Wingdings" pitchFamily="2" charset="2"/>
              <a:buChar char="Ø"/>
            </a:pPr>
            <a:r>
              <a:rPr lang="es-ES" sz="1800" b="1" dirty="0" smtClean="0">
                <a:solidFill>
                  <a:schemeClr val="tx1"/>
                </a:solidFill>
                <a:latin typeface="Georgia" pitchFamily="18" charset="0"/>
              </a:rPr>
              <a:t>La cuenta sirve como método para registrar las operaciones de la empresa una por una, así como sus efectos.</a:t>
            </a:r>
          </a:p>
          <a:p>
            <a:pPr algn="just">
              <a:buClr>
                <a:srgbClr val="2403ED"/>
              </a:buClr>
              <a:buSzPct val="150000"/>
            </a:pPr>
            <a:endParaRPr lang="es-ES" sz="1800" b="1" dirty="0" smtClean="0">
              <a:solidFill>
                <a:schemeClr val="tx1"/>
              </a:solidFill>
              <a:latin typeface="Georgia" pitchFamily="18" charset="0"/>
            </a:endParaRPr>
          </a:p>
          <a:p>
            <a:pPr algn="just">
              <a:buClr>
                <a:srgbClr val="2403ED"/>
              </a:buClr>
              <a:buSzPct val="150000"/>
              <a:buFont typeface="Wingdings" pitchFamily="2" charset="2"/>
              <a:buChar char="Ø"/>
            </a:pPr>
            <a:r>
              <a:rPr lang="es-ES" sz="1800" b="1" dirty="0" smtClean="0">
                <a:solidFill>
                  <a:schemeClr val="tx1"/>
                </a:solidFill>
                <a:latin typeface="Georgia" pitchFamily="18" charset="0"/>
              </a:rPr>
              <a:t>En la Contabilidad estos códigos reciben el nombre de Plan Contable General  Revisado.</a:t>
            </a:r>
            <a:endParaRPr lang="es-PE" sz="1800" b="1" dirty="0">
              <a:solidFill>
                <a:schemeClr val="tx1"/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>
    <p:dissolve/>
    <p:sndAc>
      <p:stSnd>
        <p:snd r:embed="rId2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ítulo"/>
          <p:cNvSpPr>
            <a:spLocks noGrp="1"/>
          </p:cNvSpPr>
          <p:nvPr>
            <p:ph type="title"/>
          </p:nvPr>
        </p:nvSpPr>
        <p:spPr>
          <a:xfrm>
            <a:off x="285720" y="0"/>
            <a:ext cx="8686800" cy="828636"/>
          </a:xfrm>
        </p:spPr>
        <p:txBody>
          <a:bodyPr>
            <a:normAutofit/>
          </a:bodyPr>
          <a:lstStyle/>
          <a:p>
            <a:pPr algn="ctr"/>
            <a:r>
              <a:rPr lang="es-ES" sz="2800" b="1" dirty="0" smtClean="0">
                <a:solidFill>
                  <a:srgbClr val="2403ED"/>
                </a:solidFill>
                <a:latin typeface="Cooper Black" pitchFamily="18" charset="0"/>
              </a:rPr>
              <a:t>RAYADO Y UBICACIÓN DE LAS CUENTAS</a:t>
            </a:r>
            <a:endParaRPr lang="es-PE" sz="2800" b="1" dirty="0">
              <a:solidFill>
                <a:srgbClr val="2403ED"/>
              </a:solidFill>
              <a:latin typeface="Cooper Black" pitchFamily="18" charset="0"/>
            </a:endParaRPr>
          </a:p>
        </p:txBody>
      </p:sp>
      <p:graphicFrame>
        <p:nvGraphicFramePr>
          <p:cNvPr id="8" name="7 Tabla"/>
          <p:cNvGraphicFramePr>
            <a:graphicFrameLocks noGrp="1"/>
          </p:cNvGraphicFramePr>
          <p:nvPr/>
        </p:nvGraphicFramePr>
        <p:xfrm>
          <a:off x="285720" y="1000108"/>
          <a:ext cx="8501122" cy="5852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501122"/>
              </a:tblGrid>
              <a:tr h="5246710">
                <a:tc>
                  <a:txBody>
                    <a:bodyPr/>
                    <a:lstStyle/>
                    <a:p>
                      <a:r>
                        <a:rPr lang="es-ES" sz="1800" b="1" dirty="0" smtClean="0">
                          <a:latin typeface="Georgia" pitchFamily="18" charset="0"/>
                        </a:rPr>
                        <a:t>     Hacemos </a:t>
                      </a:r>
                      <a:r>
                        <a:rPr lang="es-ES" sz="1800" b="1" dirty="0" smtClean="0">
                          <a:latin typeface="Georgia" pitchFamily="18" charset="0"/>
                        </a:rPr>
                        <a:t>uso del rayado de la cuenta en forma de T</a:t>
                      </a:r>
                      <a:r>
                        <a:rPr lang="es-ES" sz="1800" b="1" baseline="0" dirty="0" smtClean="0">
                          <a:latin typeface="Georgia" pitchFamily="18" charset="0"/>
                        </a:rPr>
                        <a:t> en la parte superior de la ella se coloca el nombre de la cuenta.</a:t>
                      </a:r>
                    </a:p>
                    <a:p>
                      <a:r>
                        <a:rPr lang="es-ES" sz="1800" b="1" baseline="0" dirty="0" smtClean="0">
                          <a:latin typeface="Georgia" pitchFamily="18" charset="0"/>
                        </a:rPr>
                        <a:t>     La </a:t>
                      </a:r>
                      <a:r>
                        <a:rPr lang="es-ES" sz="1800" b="1" baseline="0" dirty="0" smtClean="0">
                          <a:latin typeface="Georgia" pitchFamily="18" charset="0"/>
                        </a:rPr>
                        <a:t>sección d el parte izquierda se llama DEBE y la de la derecha se llama HABER.</a:t>
                      </a:r>
                    </a:p>
                    <a:p>
                      <a:pPr algn="ctr"/>
                      <a:r>
                        <a:rPr lang="es-ES" sz="1800" b="1" baseline="0" dirty="0" smtClean="0">
                          <a:latin typeface="Georgia" pitchFamily="18" charset="0"/>
                        </a:rPr>
                        <a:t>Nombre de la cuenta</a:t>
                      </a:r>
                    </a:p>
                    <a:p>
                      <a:pPr algn="ctr"/>
                      <a:r>
                        <a:rPr lang="es-ES" sz="1800" b="1" baseline="0" dirty="0" smtClean="0">
                          <a:latin typeface="Georgia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es-ES" sz="1800" b="1" baseline="0" dirty="0" smtClean="0">
                          <a:latin typeface="Georgia" pitchFamily="18" charset="0"/>
                        </a:rPr>
                        <a:t> DEBE       HABER</a:t>
                      </a:r>
                    </a:p>
                    <a:p>
                      <a:pPr algn="ctr"/>
                      <a:endParaRPr lang="es-ES" sz="1800" b="1" baseline="0" dirty="0" smtClean="0">
                        <a:latin typeface="Georgia" pitchFamily="18" charset="0"/>
                      </a:endParaRPr>
                    </a:p>
                    <a:p>
                      <a:pPr algn="ctr"/>
                      <a:endParaRPr lang="es-ES" sz="1800" b="1" baseline="0" dirty="0" smtClean="0">
                        <a:latin typeface="Georgia" pitchFamily="18" charset="0"/>
                      </a:endParaRPr>
                    </a:p>
                    <a:p>
                      <a:pPr algn="l">
                        <a:buClr>
                          <a:srgbClr val="2403ED"/>
                        </a:buClr>
                        <a:buSzPct val="150000"/>
                        <a:buFont typeface="Wingdings" pitchFamily="2" charset="2"/>
                        <a:buChar char="v"/>
                      </a:pPr>
                      <a:r>
                        <a:rPr lang="es-ES" sz="1800" b="1" baseline="0" dirty="0" smtClean="0">
                          <a:latin typeface="Georgia" pitchFamily="18" charset="0"/>
                        </a:rPr>
                        <a:t>En el DEBE, se anotan los valores que adeuda la empresa y que deben de ser cancelados, así como los ingresos que se obtiene.</a:t>
                      </a:r>
                    </a:p>
                    <a:p>
                      <a:pPr algn="l">
                        <a:buClr>
                          <a:srgbClr val="2403ED"/>
                        </a:buClr>
                        <a:buSzPct val="150000"/>
                        <a:buFont typeface="Wingdings" pitchFamily="2" charset="2"/>
                        <a:buNone/>
                      </a:pPr>
                      <a:endParaRPr lang="es-ES" sz="1800" b="1" baseline="0" dirty="0" smtClean="0">
                        <a:latin typeface="Georgia" pitchFamily="18" charset="0"/>
                      </a:endParaRPr>
                    </a:p>
                    <a:p>
                      <a:pPr algn="l">
                        <a:buClr>
                          <a:srgbClr val="2403ED"/>
                        </a:buClr>
                        <a:buSzPct val="150000"/>
                        <a:buFont typeface="Wingdings" pitchFamily="2" charset="2"/>
                        <a:buChar char="v"/>
                      </a:pPr>
                      <a:r>
                        <a:rPr lang="es-ES" sz="1800" b="1" baseline="0" dirty="0" smtClean="0">
                          <a:latin typeface="Georgia" pitchFamily="18" charset="0"/>
                        </a:rPr>
                        <a:t>En el Haber, se anotan los valores que representan deudas a favor de la empresa así como </a:t>
                      </a:r>
                      <a:r>
                        <a:rPr lang="es-ES" sz="1800" b="1" baseline="0" dirty="0" smtClean="0">
                          <a:latin typeface="Georgia" pitchFamily="18" charset="0"/>
                        </a:rPr>
                        <a:t> </a:t>
                      </a:r>
                      <a:r>
                        <a:rPr lang="es-ES" sz="1800" b="1" baseline="0" dirty="0" smtClean="0">
                          <a:latin typeface="Georgia" pitchFamily="18" charset="0"/>
                        </a:rPr>
                        <a:t>los egresos o pagos que concede</a:t>
                      </a:r>
                    </a:p>
                    <a:p>
                      <a:pPr algn="l">
                        <a:buClr>
                          <a:srgbClr val="2403ED"/>
                        </a:buClr>
                        <a:buSzPct val="150000"/>
                        <a:buFont typeface="Wingdings" pitchFamily="2" charset="2"/>
                        <a:buChar char="v"/>
                      </a:pPr>
                      <a:endParaRPr lang="es-ES" sz="1800" b="1" baseline="0" dirty="0" smtClean="0">
                        <a:latin typeface="Georgia" pitchFamily="18" charset="0"/>
                      </a:endParaRPr>
                    </a:p>
                    <a:p>
                      <a:pPr algn="l">
                        <a:buClr>
                          <a:srgbClr val="2403ED"/>
                        </a:buClr>
                        <a:buSzPct val="150000"/>
                        <a:buFont typeface="Wingdings" pitchFamily="2" charset="2"/>
                        <a:buChar char="v"/>
                      </a:pPr>
                      <a:r>
                        <a:rPr lang="es-ES" sz="1800" b="1" baseline="0" dirty="0" smtClean="0">
                          <a:latin typeface="Georgia" pitchFamily="18" charset="0"/>
                        </a:rPr>
                        <a:t>Si se anota una cantidad en el DEBE de una cuenta a ese acto se le llama cargar, adeudar o debitar.</a:t>
                      </a:r>
                    </a:p>
                    <a:p>
                      <a:pPr algn="l">
                        <a:buClr>
                          <a:srgbClr val="2403ED"/>
                        </a:buClr>
                        <a:buSzPct val="150000"/>
                        <a:buFont typeface="Wingdings" pitchFamily="2" charset="2"/>
                        <a:buChar char="v"/>
                      </a:pPr>
                      <a:endParaRPr lang="es-ES" sz="1800" b="1" baseline="0" dirty="0" smtClean="0">
                        <a:latin typeface="Georgia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403ED"/>
                        </a:buClr>
                        <a:buSzPct val="150000"/>
                        <a:buFont typeface="Wingdings" pitchFamily="2" charset="2"/>
                        <a:buChar char="v"/>
                        <a:tabLst/>
                        <a:defRPr/>
                      </a:pPr>
                      <a:r>
                        <a:rPr lang="es-ES" sz="1800" b="1" baseline="0" dirty="0" smtClean="0">
                          <a:latin typeface="Georgia" pitchFamily="18" charset="0"/>
                        </a:rPr>
                        <a:t>Si se anota una cantidad en el HABER de una cuenta a ese acto se le </a:t>
                      </a:r>
                      <a:r>
                        <a:rPr lang="es-ES" sz="1800" b="1" baseline="0" dirty="0" smtClean="0">
                          <a:latin typeface="Georgia" pitchFamily="18" charset="0"/>
                        </a:rPr>
                        <a:t>  llama </a:t>
                      </a:r>
                      <a:r>
                        <a:rPr lang="es-ES" sz="1800" b="1" baseline="0" dirty="0" smtClean="0">
                          <a:latin typeface="Georgia" pitchFamily="18" charset="0"/>
                        </a:rPr>
                        <a:t>abonar, acreditar o datar.</a:t>
                      </a:r>
                    </a:p>
                    <a:p>
                      <a:pPr algn="l">
                        <a:buSzPct val="150000"/>
                      </a:pPr>
                      <a:endParaRPr lang="es-ES" sz="1800" b="1" baseline="0" dirty="0" smtClean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0" name="9 Conector recto"/>
          <p:cNvCxnSpPr/>
          <p:nvPr/>
        </p:nvCxnSpPr>
        <p:spPr>
          <a:xfrm>
            <a:off x="3286116" y="2428868"/>
            <a:ext cx="278608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Conector recto"/>
          <p:cNvCxnSpPr/>
          <p:nvPr/>
        </p:nvCxnSpPr>
        <p:spPr>
          <a:xfrm rot="5400000">
            <a:off x="4108447" y="2749545"/>
            <a:ext cx="642148" cy="7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comb/>
    <p:sndAc>
      <p:stSnd>
        <p:snd r:embed="rId2" name="breeze.wav" builtIn="1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14290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s-ES" sz="3200" dirty="0" smtClean="0">
                <a:solidFill>
                  <a:schemeClr val="accent2">
                    <a:lumMod val="50000"/>
                  </a:schemeClr>
                </a:solidFill>
                <a:latin typeface="Cooper Black" pitchFamily="18" charset="0"/>
              </a:rPr>
              <a:t>REGLAS PARA DETERMINAR LAS CUENTAS DEUDORAS Y ACREEDORAS</a:t>
            </a:r>
            <a:endParaRPr lang="es-PE" sz="3200" dirty="0">
              <a:solidFill>
                <a:schemeClr val="accent2">
                  <a:lumMod val="50000"/>
                </a:schemeClr>
              </a:solidFill>
              <a:latin typeface="Cooper Black" pitchFamily="18" charset="0"/>
            </a:endParaRPr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</p:nvPr>
        </p:nvGraphicFramePr>
        <p:xfrm>
          <a:off x="500034" y="1928802"/>
          <a:ext cx="8229600" cy="4429156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4114800"/>
                <a:gridCol w="4114800"/>
              </a:tblGrid>
              <a:tr h="1143597">
                <a:tc>
                  <a:txBody>
                    <a:bodyPr/>
                    <a:lstStyle/>
                    <a:p>
                      <a:pPr algn="ctr"/>
                      <a:r>
                        <a:rPr lang="es-ES" sz="2800" dirty="0" smtClean="0">
                          <a:solidFill>
                            <a:srgbClr val="002060"/>
                          </a:solidFill>
                          <a:latin typeface="Bookman Old Style" pitchFamily="18" charset="0"/>
                        </a:rPr>
                        <a:t>SE</a:t>
                      </a:r>
                      <a:r>
                        <a:rPr lang="es-ES" sz="2800" baseline="0" dirty="0" smtClean="0">
                          <a:solidFill>
                            <a:srgbClr val="002060"/>
                          </a:solidFill>
                          <a:latin typeface="Bookman Old Style" pitchFamily="18" charset="0"/>
                        </a:rPr>
                        <a:t> CARGA</a:t>
                      </a:r>
                    </a:p>
                    <a:p>
                      <a:pPr algn="ctr"/>
                      <a:r>
                        <a:rPr lang="es-ES" sz="2800" baseline="0" dirty="0" smtClean="0">
                          <a:solidFill>
                            <a:srgbClr val="002060"/>
                          </a:solidFill>
                          <a:latin typeface="Bookman Old Style" pitchFamily="18" charset="0"/>
                        </a:rPr>
                        <a:t> O ADEUDA</a:t>
                      </a:r>
                      <a:endParaRPr lang="es-PE" sz="2800" dirty="0">
                        <a:solidFill>
                          <a:srgbClr val="002060"/>
                        </a:solidFill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800" dirty="0" smtClean="0">
                          <a:solidFill>
                            <a:srgbClr val="002060"/>
                          </a:solidFill>
                          <a:latin typeface="Bookman Old Style" pitchFamily="18" charset="0"/>
                        </a:rPr>
                        <a:t>SE</a:t>
                      </a:r>
                      <a:r>
                        <a:rPr lang="es-ES" sz="2800" baseline="0" dirty="0" smtClean="0">
                          <a:solidFill>
                            <a:srgbClr val="002060"/>
                          </a:solidFill>
                          <a:latin typeface="Bookman Old Style" pitchFamily="18" charset="0"/>
                        </a:rPr>
                        <a:t> ABONA</a:t>
                      </a:r>
                    </a:p>
                    <a:p>
                      <a:pPr algn="ctr"/>
                      <a:r>
                        <a:rPr lang="es-ES" sz="2800" baseline="0" dirty="0" smtClean="0">
                          <a:solidFill>
                            <a:srgbClr val="002060"/>
                          </a:solidFill>
                          <a:latin typeface="Bookman Old Style" pitchFamily="18" charset="0"/>
                        </a:rPr>
                        <a:t> O ACREDITA</a:t>
                      </a:r>
                      <a:endParaRPr lang="es-PE" sz="2800" dirty="0">
                        <a:solidFill>
                          <a:srgbClr val="002060"/>
                        </a:solidFill>
                        <a:latin typeface="Bookman Old Style" pitchFamily="18" charset="0"/>
                      </a:endParaRPr>
                    </a:p>
                  </a:txBody>
                  <a:tcPr/>
                </a:tc>
              </a:tr>
              <a:tr h="3285559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endParaRPr lang="es-ES" sz="2400" b="1" dirty="0" smtClean="0"/>
                    </a:p>
                    <a:p>
                      <a:pPr marL="342900" indent="-342900">
                        <a:buAutoNum type="arabicPeriod"/>
                      </a:pPr>
                      <a:r>
                        <a:rPr lang="es-ES" sz="2400" b="1" dirty="0" smtClean="0"/>
                        <a:t>A toda persona que recibe un valor.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s-ES" sz="2400" b="1" dirty="0" smtClean="0"/>
                        <a:t>Todo valor u objeto que ingresa.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s-ES" sz="2400" b="1" dirty="0" smtClean="0"/>
                        <a:t>A las </a:t>
                      </a:r>
                      <a:r>
                        <a:rPr lang="es-ES" sz="2400" b="1" dirty="0" smtClean="0"/>
                        <a:t>perdidas en su concepto</a:t>
                      </a:r>
                      <a:r>
                        <a:rPr lang="es-ES" sz="2400" b="1" baseline="0" dirty="0" smtClean="0"/>
                        <a:t> respectivo.</a:t>
                      </a:r>
                      <a:endParaRPr lang="es-PE" sz="2400" b="1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None/>
                      </a:pPr>
                      <a:endParaRPr lang="es-ES" sz="2400" b="1" baseline="0" dirty="0" smtClean="0"/>
                    </a:p>
                    <a:p>
                      <a:pPr marL="342900" indent="-342900">
                        <a:buAutoNum type="arabicPeriod"/>
                      </a:pPr>
                      <a:r>
                        <a:rPr lang="es-ES" sz="2400" b="1" baseline="0" dirty="0" smtClean="0"/>
                        <a:t>A toda persona que entrega un valor.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s-ES" sz="2400" b="1" baseline="0" dirty="0" smtClean="0"/>
                        <a:t>Todo valor u objeto que sale.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s-ES" sz="2400" b="1" baseline="0" dirty="0" smtClean="0"/>
                        <a:t>A las ganancias en su concepto respectivo.</a:t>
                      </a:r>
                      <a:endParaRPr lang="es-PE" sz="2400" b="1" dirty="0">
                        <a:latin typeface="Century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newsflash/>
    <p:sndAc>
      <p:stSnd>
        <p:snd r:embed="rId2" name="cashreg.wav" builtIn="1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ES" dirty="0" smtClean="0">
                <a:solidFill>
                  <a:srgbClr val="7E000C"/>
                </a:solidFill>
                <a:latin typeface="Cooper Black" pitchFamily="18" charset="0"/>
              </a:rPr>
              <a:t>DICCIONARIO</a:t>
            </a:r>
            <a:r>
              <a:rPr lang="es-PE" dirty="0" smtClean="0">
                <a:solidFill>
                  <a:srgbClr val="7E000C"/>
                </a:solidFill>
                <a:latin typeface="Cooper Black" pitchFamily="18" charset="0"/>
              </a:rPr>
              <a:t/>
            </a:r>
            <a:br>
              <a:rPr lang="es-PE" dirty="0" smtClean="0">
                <a:solidFill>
                  <a:srgbClr val="7E000C"/>
                </a:solidFill>
                <a:latin typeface="Cooper Black" pitchFamily="18" charset="0"/>
              </a:rPr>
            </a:br>
            <a:endParaRPr lang="es-PE" dirty="0">
              <a:solidFill>
                <a:srgbClr val="7E000C"/>
              </a:solidFill>
            </a:endParaRPr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357158" y="1500174"/>
          <a:ext cx="7858180" cy="4429156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858180"/>
              </a:tblGrid>
              <a:tr h="4429156">
                <a:tc>
                  <a:txBody>
                    <a:bodyPr/>
                    <a:lstStyle/>
                    <a:p>
                      <a:pPr algn="l">
                        <a:buFontTx/>
                        <a:buNone/>
                      </a:pPr>
                      <a:r>
                        <a:rPr lang="es-ES" sz="2000" dirty="0" smtClean="0">
                          <a:solidFill>
                            <a:srgbClr val="7E000C"/>
                          </a:solidFill>
                          <a:latin typeface="Bookman Old Style" pitchFamily="18" charset="0"/>
                        </a:rPr>
                        <a:t>     ACTIVO</a:t>
                      </a:r>
                      <a:r>
                        <a:rPr lang="es-ES" sz="2000" dirty="0" smtClean="0">
                          <a:solidFill>
                            <a:srgbClr val="7E000C"/>
                          </a:solidFill>
                          <a:latin typeface="Bookman Old Style" pitchFamily="18" charset="0"/>
                        </a:rPr>
                        <a:t>:  </a:t>
                      </a:r>
                      <a:r>
                        <a:rPr lang="es-ES" sz="2000" dirty="0" smtClean="0">
                          <a:latin typeface="Bookman Old Style" pitchFamily="18" charset="0"/>
                        </a:rPr>
                        <a:t>Representa la riqueza lo que posee la empresa</a:t>
                      </a:r>
                      <a:r>
                        <a:rPr lang="es-ES" sz="2000" dirty="0" smtClean="0">
                          <a:latin typeface="Bookman Old Style" pitchFamily="18" charset="0"/>
                        </a:rPr>
                        <a:t>.</a:t>
                      </a:r>
                    </a:p>
                    <a:p>
                      <a:pPr algn="l">
                        <a:buFontTx/>
                        <a:buNone/>
                      </a:pPr>
                      <a:r>
                        <a:rPr lang="es-ES" sz="2000" dirty="0" smtClean="0">
                          <a:latin typeface="Bookman Old Style" pitchFamily="18" charset="0"/>
                        </a:rPr>
                        <a:t/>
                      </a:r>
                      <a:br>
                        <a:rPr lang="es-ES" sz="2000" dirty="0" smtClean="0">
                          <a:latin typeface="Bookman Old Style" pitchFamily="18" charset="0"/>
                        </a:rPr>
                      </a:br>
                      <a:r>
                        <a:rPr lang="es-ES" sz="2000" dirty="0" smtClean="0">
                          <a:latin typeface="Bookman Old Style" pitchFamily="18" charset="0"/>
                        </a:rPr>
                        <a:t>     </a:t>
                      </a:r>
                      <a:r>
                        <a:rPr lang="es-ES" sz="2000" dirty="0" smtClean="0">
                          <a:solidFill>
                            <a:srgbClr val="7E000C"/>
                          </a:solidFill>
                          <a:latin typeface="Bookman Old Style" pitchFamily="18" charset="0"/>
                        </a:rPr>
                        <a:t>PASIVO</a:t>
                      </a:r>
                      <a:r>
                        <a:rPr lang="es-ES" sz="2000" dirty="0" smtClean="0">
                          <a:solidFill>
                            <a:srgbClr val="7E000C"/>
                          </a:solidFill>
                          <a:latin typeface="Bookman Old Style" pitchFamily="18" charset="0"/>
                        </a:rPr>
                        <a:t>: </a:t>
                      </a:r>
                      <a:r>
                        <a:rPr lang="es-ES" sz="2000" dirty="0" smtClean="0">
                          <a:latin typeface="Bookman Old Style" pitchFamily="18" charset="0"/>
                        </a:rPr>
                        <a:t>Representa las deudas de una empresa</a:t>
                      </a:r>
                      <a:r>
                        <a:rPr lang="es-ES" sz="2000" dirty="0" smtClean="0">
                          <a:latin typeface="Bookman Old Style" pitchFamily="18" charset="0"/>
                        </a:rPr>
                        <a:t>.</a:t>
                      </a:r>
                    </a:p>
                    <a:p>
                      <a:pPr algn="l">
                        <a:buFontTx/>
                        <a:buNone/>
                      </a:pPr>
                      <a:r>
                        <a:rPr lang="es-ES" sz="2000" dirty="0" smtClean="0">
                          <a:latin typeface="Bookman Old Style" pitchFamily="18" charset="0"/>
                        </a:rPr>
                        <a:t/>
                      </a:r>
                      <a:br>
                        <a:rPr lang="es-ES" sz="2000" dirty="0" smtClean="0">
                          <a:latin typeface="Bookman Old Style" pitchFamily="18" charset="0"/>
                        </a:rPr>
                      </a:br>
                      <a:r>
                        <a:rPr lang="es-ES" sz="2000" dirty="0" smtClean="0">
                          <a:latin typeface="Bookman Old Style" pitchFamily="18" charset="0"/>
                        </a:rPr>
                        <a:t>     </a:t>
                      </a:r>
                      <a:r>
                        <a:rPr lang="es-ES" sz="2000" dirty="0" smtClean="0">
                          <a:solidFill>
                            <a:srgbClr val="7E000C"/>
                          </a:solidFill>
                          <a:latin typeface="Bookman Old Style" pitchFamily="18" charset="0"/>
                        </a:rPr>
                        <a:t>PATRIMONIO</a:t>
                      </a:r>
                      <a:r>
                        <a:rPr lang="es-ES" sz="2000" dirty="0" smtClean="0">
                          <a:solidFill>
                            <a:srgbClr val="7E000C"/>
                          </a:solidFill>
                          <a:latin typeface="Bookman Old Style" pitchFamily="18" charset="0"/>
                        </a:rPr>
                        <a:t>:</a:t>
                      </a:r>
                      <a:r>
                        <a:rPr lang="es-ES" sz="2000" dirty="0" smtClean="0">
                          <a:latin typeface="Bookman Old Style" pitchFamily="18" charset="0"/>
                        </a:rPr>
                        <a:t>  Es el conjunto de bienes </a:t>
                      </a:r>
                      <a:r>
                        <a:rPr lang="es-ES" sz="2000" dirty="0" smtClean="0">
                          <a:latin typeface="Bookman Old Style" pitchFamily="18" charset="0"/>
                        </a:rPr>
                        <a:t>económicos </a:t>
                      </a:r>
                      <a:r>
                        <a:rPr lang="es-ES" sz="2000" dirty="0" smtClean="0">
                          <a:latin typeface="Bookman Old Style" pitchFamily="18" charset="0"/>
                        </a:rPr>
                        <a:t>materiales e inmateriales pertenecientes a una unidad económica </a:t>
                      </a:r>
                      <a:r>
                        <a:rPr lang="es-ES" sz="2000" dirty="0" smtClean="0">
                          <a:latin typeface="Bookman Old Style" pitchFamily="18" charset="0"/>
                        </a:rPr>
                        <a:t>.</a:t>
                      </a:r>
                    </a:p>
                    <a:p>
                      <a:pPr algn="l">
                        <a:buFontTx/>
                        <a:buNone/>
                      </a:pPr>
                      <a:r>
                        <a:rPr lang="es-ES" sz="2000" dirty="0" smtClean="0">
                          <a:latin typeface="Bookman Old Style" pitchFamily="18" charset="0"/>
                        </a:rPr>
                        <a:t/>
                      </a:r>
                      <a:br>
                        <a:rPr lang="es-ES" sz="2000" dirty="0" smtClean="0">
                          <a:latin typeface="Bookman Old Style" pitchFamily="18" charset="0"/>
                        </a:rPr>
                      </a:br>
                      <a:r>
                        <a:rPr lang="es-ES" sz="2000" dirty="0" smtClean="0">
                          <a:latin typeface="Bookman Old Style" pitchFamily="18" charset="0"/>
                        </a:rPr>
                        <a:t>    </a:t>
                      </a:r>
                      <a:r>
                        <a:rPr lang="es-ES" sz="2000" baseline="0" dirty="0" smtClean="0">
                          <a:latin typeface="Bookman Old Style" pitchFamily="18" charset="0"/>
                        </a:rPr>
                        <a:t> </a:t>
                      </a:r>
                      <a:r>
                        <a:rPr lang="es-ES" sz="2000" dirty="0" smtClean="0">
                          <a:solidFill>
                            <a:srgbClr val="7E000C"/>
                          </a:solidFill>
                          <a:latin typeface="Bookman Old Style" pitchFamily="18" charset="0"/>
                        </a:rPr>
                        <a:t>CAPITAL</a:t>
                      </a:r>
                      <a:r>
                        <a:rPr lang="es-ES" sz="2000" dirty="0" smtClean="0">
                          <a:solidFill>
                            <a:srgbClr val="7E000C"/>
                          </a:solidFill>
                          <a:latin typeface="Bookman Old Style" pitchFamily="18" charset="0"/>
                        </a:rPr>
                        <a:t>:</a:t>
                      </a:r>
                      <a:r>
                        <a:rPr lang="es-ES" sz="2000" dirty="0" smtClean="0">
                          <a:latin typeface="Bookman Old Style" pitchFamily="18" charset="0"/>
                        </a:rPr>
                        <a:t>   Es las inversiones o aportes  </a:t>
                      </a:r>
                      <a:r>
                        <a:rPr lang="es-ES" sz="2000" dirty="0" smtClean="0">
                          <a:latin typeface="Bookman Old Style" pitchFamily="18" charset="0"/>
                        </a:rPr>
                        <a:t>de los </a:t>
                      </a:r>
                      <a:r>
                        <a:rPr lang="es-ES" sz="2000" dirty="0" smtClean="0">
                          <a:latin typeface="Bookman Old Style" pitchFamily="18" charset="0"/>
                        </a:rPr>
                        <a:t>accionistas, socios o dueños de la empresa.</a:t>
                      </a:r>
                      <a:br>
                        <a:rPr lang="es-ES" sz="2000" dirty="0" smtClean="0">
                          <a:latin typeface="Bookman Old Style" pitchFamily="18" charset="0"/>
                        </a:rPr>
                      </a:br>
                      <a:endParaRPr lang="es-PE" sz="2000" dirty="0">
                        <a:latin typeface="Bookman Old Style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4 Imagen" descr="LIBROS.bmp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15140" y="4572008"/>
            <a:ext cx="2214578" cy="142873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5 Imagen" descr="EMPRE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28596" y="1571612"/>
            <a:ext cx="357190" cy="285752"/>
          </a:xfrm>
          <a:prstGeom prst="rect">
            <a:avLst/>
          </a:prstGeom>
        </p:spPr>
      </p:pic>
      <p:pic>
        <p:nvPicPr>
          <p:cNvPr id="7" name="6 Imagen" descr="EMPRE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28596" y="2500306"/>
            <a:ext cx="357190" cy="285752"/>
          </a:xfrm>
          <a:prstGeom prst="rect">
            <a:avLst/>
          </a:prstGeom>
        </p:spPr>
      </p:pic>
      <p:pic>
        <p:nvPicPr>
          <p:cNvPr id="8" name="7 Imagen" descr="EMPRE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28596" y="3071810"/>
            <a:ext cx="357190" cy="285752"/>
          </a:xfrm>
          <a:prstGeom prst="rect">
            <a:avLst/>
          </a:prstGeom>
        </p:spPr>
      </p:pic>
      <p:pic>
        <p:nvPicPr>
          <p:cNvPr id="9" name="8 Imagen" descr="EMPRE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28596" y="4286256"/>
            <a:ext cx="357190" cy="285752"/>
          </a:xfrm>
          <a:prstGeom prst="rect">
            <a:avLst/>
          </a:prstGeom>
        </p:spPr>
      </p:pic>
    </p:spTree>
  </p:cSld>
  <p:clrMapOvr>
    <a:masterClrMapping/>
  </p:clrMapOvr>
  <p:transition>
    <p:wheel spokes="8"/>
    <p:sndAc>
      <p:stSnd>
        <p:snd r:embed="rId2" name="applause.wav" builtIn="1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146</TotalTime>
  <Words>506</Words>
  <Application>Microsoft Office PowerPoint</Application>
  <PresentationFormat>Presentación en pantalla (4:3)</PresentationFormat>
  <Paragraphs>91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Viajes</vt:lpstr>
      <vt:lpstr>LA PARTIDA DOBLE</vt:lpstr>
      <vt:lpstr>DETERMINACION DEL DEUDOR Y ACREEDOR</vt:lpstr>
      <vt:lpstr>LA CUENTA</vt:lpstr>
      <vt:lpstr>RAYADO Y UBICACIÓN DE LAS CUENTAS</vt:lpstr>
      <vt:lpstr>REGLAS PARA DETERMINAR LAS CUENTAS DEUDORAS Y ACREEDORAS</vt:lpstr>
      <vt:lpstr>DICCIONARIO </vt:lpstr>
    </vt:vector>
  </TitlesOfParts>
  <Company>PENTIUMNET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PARTIDA DOBLE</dc:title>
  <dc:creator>PC-12</dc:creator>
  <cp:lastModifiedBy>erick</cp:lastModifiedBy>
  <cp:revision>19</cp:revision>
  <dcterms:created xsi:type="dcterms:W3CDTF">2009-03-11T15:02:04Z</dcterms:created>
  <dcterms:modified xsi:type="dcterms:W3CDTF">2009-03-12T14:37:11Z</dcterms:modified>
</cp:coreProperties>
</file>