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36841-37FC-4927-A59F-645E3B3F64BF}" type="datetimeFigureOut">
              <a:rPr lang="es-CO" smtClean="0"/>
              <a:t>19/10/2009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B28D6-6FD4-43F3-B953-6FD879A6B115}" type="slidenum">
              <a:rPr lang="es-CO" smtClean="0"/>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B87B28D6-6FD4-43F3-B953-6FD879A6B115}" type="slidenum">
              <a:rPr lang="es-CO" smtClean="0"/>
              <a:t>4</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F302F7-93A7-446C-9525-AF9C4DF10EFD}" type="datetimeFigureOut">
              <a:rPr lang="es-CO" smtClean="0"/>
              <a:pPr/>
              <a:t>19/10/2009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BE80BD-47C4-41AF-A127-7452FB643A48}"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302F7-93A7-446C-9525-AF9C4DF10EFD}" type="datetimeFigureOut">
              <a:rPr lang="es-CO" smtClean="0"/>
              <a:pPr/>
              <a:t>19/10/2009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E80BD-47C4-41AF-A127-7452FB643A48}"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onografias.com/trabajos11/basda/basda.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latin typeface="Arial" pitchFamily="34" charset="0"/>
                <a:cs typeface="Arial" pitchFamily="34" charset="0"/>
              </a:rPr>
              <a:t>Gerencia de proyectos en sistemas de informació</a:t>
            </a:r>
            <a:r>
              <a:rPr lang="es-CO" dirty="0" smtClean="0"/>
              <a:t>n</a:t>
            </a:r>
            <a:endParaRPr lang="es-CO" dirty="0"/>
          </a:p>
        </p:txBody>
      </p:sp>
      <p:sp>
        <p:nvSpPr>
          <p:cNvPr id="3" name="2 Subtítulo"/>
          <p:cNvSpPr>
            <a:spLocks noGrp="1"/>
          </p:cNvSpPr>
          <p:nvPr>
            <p:ph type="subTitle" idx="1"/>
          </p:nvPr>
        </p:nvSpPr>
        <p:spPr/>
        <p:txBody>
          <a:bodyPr>
            <a:normAutofit/>
          </a:bodyPr>
          <a:lstStyle/>
          <a:p>
            <a:pPr algn="l"/>
            <a:r>
              <a:rPr lang="es-CO" sz="1800" dirty="0" smtClean="0">
                <a:solidFill>
                  <a:schemeClr val="tx1"/>
                </a:solidFill>
                <a:latin typeface="Arial" pitchFamily="34" charset="0"/>
                <a:cs typeface="Arial" pitchFamily="34" charset="0"/>
              </a:rPr>
              <a:t>¿Qué es la gerencia de proyectos?</a:t>
            </a:r>
          </a:p>
          <a:p>
            <a:pPr algn="just"/>
            <a:r>
              <a:rPr lang="es-ES" sz="1600" i="1" dirty="0">
                <a:solidFill>
                  <a:schemeClr val="tx1"/>
                </a:solidFill>
                <a:latin typeface="Arial" pitchFamily="34" charset="0"/>
                <a:cs typeface="Arial" pitchFamily="34" charset="0"/>
              </a:rPr>
              <a:t>La</a:t>
            </a:r>
            <a:r>
              <a:rPr lang="es-ES" sz="1600" b="1" dirty="0">
                <a:solidFill>
                  <a:schemeClr val="tx1"/>
                </a:solidFill>
                <a:latin typeface="Arial" pitchFamily="34" charset="0"/>
                <a:cs typeface="Arial" pitchFamily="34" charset="0"/>
              </a:rPr>
              <a:t>  </a:t>
            </a:r>
            <a:r>
              <a:rPr lang="es-ES" sz="1600" dirty="0">
                <a:solidFill>
                  <a:schemeClr val="tx1"/>
                </a:solidFill>
                <a:latin typeface="Arial" pitchFamily="34" charset="0"/>
                <a:cs typeface="Arial" pitchFamily="34" charset="0"/>
              </a:rPr>
              <a:t>G</a:t>
            </a:r>
            <a:r>
              <a:rPr lang="es-ES" sz="1600" i="1" dirty="0">
                <a:solidFill>
                  <a:schemeClr val="tx1"/>
                </a:solidFill>
                <a:latin typeface="Arial" pitchFamily="34" charset="0"/>
                <a:cs typeface="Arial" pitchFamily="34" charset="0"/>
              </a:rPr>
              <a:t>erencia de proyectos</a:t>
            </a:r>
            <a:r>
              <a:rPr lang="es-ES" sz="1600" dirty="0">
                <a:solidFill>
                  <a:schemeClr val="tx1"/>
                </a:solidFill>
                <a:latin typeface="Arial" pitchFamily="34" charset="0"/>
                <a:cs typeface="Arial" pitchFamily="34" charset="0"/>
              </a:rPr>
              <a:t> es la forma de planear, organizar, dirigir y controlar una serie de actividades realizadas por un grupo de personas que tienen un objetivo especifico; el cual puede ser (crear, diseñar, elaborar, mejorar, analizar, </a:t>
            </a:r>
            <a:r>
              <a:rPr lang="es-ES" sz="1600" dirty="0" smtClean="0">
                <a:solidFill>
                  <a:schemeClr val="tx1"/>
                </a:solidFill>
                <a:latin typeface="Arial" pitchFamily="34" charset="0"/>
                <a:cs typeface="Arial" pitchFamily="34" charset="0"/>
              </a:rPr>
              <a:t>etc.) </a:t>
            </a:r>
            <a:r>
              <a:rPr lang="es-ES" sz="1600" dirty="0">
                <a:solidFill>
                  <a:schemeClr val="tx1"/>
                </a:solidFill>
                <a:latin typeface="Arial" pitchFamily="34" charset="0"/>
                <a:cs typeface="Arial" pitchFamily="34" charset="0"/>
              </a:rPr>
              <a:t>un problema o cosa.</a:t>
            </a:r>
            <a:endParaRPr lang="es-CO" sz="1600" dirty="0">
              <a:solidFill>
                <a:schemeClr val="tx1"/>
              </a:solidFill>
              <a:latin typeface="Arial" pitchFamily="34" charset="0"/>
              <a:cs typeface="Arial" pitchFamily="34" charset="0"/>
            </a:endParaRPr>
          </a:p>
          <a:p>
            <a:pPr algn="l"/>
            <a:endParaRPr lang="es-CO"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000" b="1" dirty="0" smtClean="0">
                <a:solidFill>
                  <a:srgbClr val="00B050"/>
                </a:solidFill>
                <a:latin typeface="Arial" pitchFamily="34" charset="0"/>
                <a:cs typeface="Arial" pitchFamily="34" charset="0"/>
              </a:rPr>
              <a:t>¿Qué es un sistema de información? </a:t>
            </a:r>
            <a:r>
              <a:rPr lang="es-CO" sz="3000" dirty="0" smtClean="0">
                <a:solidFill>
                  <a:srgbClr val="00B050"/>
                </a:solidFill>
                <a:latin typeface="Arial" pitchFamily="34" charset="0"/>
                <a:cs typeface="Arial" pitchFamily="34" charset="0"/>
              </a:rPr>
              <a:t/>
            </a:r>
            <a:br>
              <a:rPr lang="es-CO" sz="3000" dirty="0" smtClean="0">
                <a:solidFill>
                  <a:srgbClr val="00B050"/>
                </a:solidFill>
                <a:latin typeface="Arial" pitchFamily="34" charset="0"/>
                <a:cs typeface="Arial" pitchFamily="34" charset="0"/>
              </a:rPr>
            </a:br>
            <a:endParaRPr lang="es-CO" sz="3000" dirty="0">
              <a:solidFill>
                <a:srgbClr val="00B050"/>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ES" sz="1900" dirty="0" smtClean="0"/>
          </a:p>
          <a:p>
            <a:pPr algn="just"/>
            <a:r>
              <a:rPr lang="es-ES" sz="1900" dirty="0" smtClean="0">
                <a:solidFill>
                  <a:srgbClr val="00B050"/>
                </a:solidFill>
                <a:latin typeface="Arial" pitchFamily="34" charset="0"/>
                <a:cs typeface="Arial" pitchFamily="34" charset="0"/>
              </a:rPr>
              <a:t>Es un conjunto de subsistemas que incluyen hardware, software, medios de almacenamiento de datos ya sea primarios, secundarios y bases de datos relacionadas entre si con el fin de procesar entradas para realizar transformaciones a esas entradas y convertirlas en salidas de información importantes en la toma de decisiones.</a:t>
            </a:r>
          </a:p>
          <a:p>
            <a:pPr algn="just"/>
            <a:endParaRPr lang="es-ES" sz="1900" dirty="0" smtClean="0">
              <a:solidFill>
                <a:srgbClr val="00B050"/>
              </a:solidFill>
              <a:latin typeface="Arial" pitchFamily="34" charset="0"/>
              <a:cs typeface="Arial" pitchFamily="34" charset="0"/>
            </a:endParaRPr>
          </a:p>
          <a:p>
            <a:pPr algn="just">
              <a:buNone/>
            </a:pPr>
            <a:endParaRPr lang="es-CO" sz="1900" dirty="0" smtClean="0">
              <a:solidFill>
                <a:srgbClr val="00B050"/>
              </a:solidFill>
              <a:latin typeface="Arial" pitchFamily="34" charset="0"/>
              <a:cs typeface="Arial" pitchFamily="34" charset="0"/>
            </a:endParaRPr>
          </a:p>
          <a:p>
            <a:pPr algn="just">
              <a:buNone/>
            </a:pPr>
            <a:r>
              <a:rPr lang="es-ES" sz="1900" dirty="0" smtClean="0">
                <a:solidFill>
                  <a:srgbClr val="00B050"/>
                </a:solidFill>
                <a:latin typeface="Arial" pitchFamily="34" charset="0"/>
                <a:cs typeface="Arial" pitchFamily="34" charset="0"/>
              </a:rPr>
              <a:t>       El objetivo de un sistema de información es ayudar al desempeño de las actividades que desarrolla la empresa, suministrando la información adecuada, con la calidad requerida, a la persona o departamento que lo solicita, en el momento y lugar especificados con el formato más útil para el receptor.</a:t>
            </a:r>
            <a:endParaRPr lang="es-CO" sz="1900" dirty="0" smtClean="0">
              <a:solidFill>
                <a:srgbClr val="00B050"/>
              </a:solidFill>
              <a:latin typeface="Arial" pitchFamily="34" charset="0"/>
              <a:cs typeface="Arial" pitchFamily="34" charset="0"/>
            </a:endParaRPr>
          </a:p>
          <a:p>
            <a:pPr>
              <a:buNone/>
            </a:pP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t>
            </a:r>
            <a:r>
              <a:rPr lang="es-CO" dirty="0" smtClean="0"/>
              <a:t/>
            </a:r>
            <a:br>
              <a:rPr lang="es-CO" dirty="0" smtClean="0"/>
            </a:br>
            <a:r>
              <a:rPr lang="es-ES" sz="3300" b="1" dirty="0" smtClean="0">
                <a:latin typeface="Arial" pitchFamily="34" charset="0"/>
                <a:cs typeface="Arial" pitchFamily="34" charset="0"/>
              </a:rPr>
              <a:t>Elementos de un sistema de información.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ES" sz="1600" dirty="0" smtClean="0">
                <a:latin typeface="Arial" pitchFamily="34" charset="0"/>
                <a:cs typeface="Arial" pitchFamily="34" charset="0"/>
              </a:rPr>
              <a:t>Los procedimientos y las prácticas habituales del trabajo son aquellos que los directivos suelen hacer para coordinar los distintos elementos de la empresa para su buen funcionamiento</a:t>
            </a:r>
            <a:r>
              <a:rPr lang="es-ES" sz="1600" dirty="0" smtClean="0">
                <a:latin typeface="Arial" pitchFamily="34" charset="0"/>
                <a:cs typeface="Arial" pitchFamily="34" charset="0"/>
              </a:rPr>
              <a:t>.</a:t>
            </a:r>
          </a:p>
          <a:p>
            <a:pPr lvl="0" algn="just"/>
            <a:r>
              <a:rPr lang="es-ES" sz="1600" b="1" dirty="0" smtClean="0">
                <a:latin typeface="Arial" pitchFamily="34" charset="0"/>
                <a:cs typeface="Arial" pitchFamily="34" charset="0"/>
              </a:rPr>
              <a:t>Información.</a:t>
            </a:r>
            <a:r>
              <a:rPr lang="es-ES" sz="1600" dirty="0" smtClean="0">
                <a:latin typeface="Arial" pitchFamily="34" charset="0"/>
                <a:cs typeface="Arial" pitchFamily="34" charset="0"/>
              </a:rPr>
              <a:t> Este es el elemento fundamental de todo sistema y su razón de ser. Este debe adaptarse a las personas que la manejan y al equipo disponible con el que cuenta la empresa, según los procedimientos de trabajo para que las actividades se realicen de forma eficaz. </a:t>
            </a:r>
            <a:endParaRPr lang="es-CO" sz="1600" dirty="0" smtClean="0">
              <a:latin typeface="Arial" pitchFamily="34" charset="0"/>
              <a:cs typeface="Arial" pitchFamily="34" charset="0"/>
            </a:endParaRPr>
          </a:p>
          <a:p>
            <a:pPr lvl="0" algn="just"/>
            <a:r>
              <a:rPr lang="es-ES" sz="1600" b="1" dirty="0" smtClean="0">
                <a:latin typeface="Arial" pitchFamily="34" charset="0"/>
                <a:cs typeface="Arial" pitchFamily="34" charset="0"/>
              </a:rPr>
              <a:t>Personas o usuarios</a:t>
            </a:r>
            <a:r>
              <a:rPr lang="es-ES" sz="1600" dirty="0" smtClean="0">
                <a:latin typeface="Arial" pitchFamily="34" charset="0"/>
                <a:cs typeface="Arial" pitchFamily="34" charset="0"/>
              </a:rPr>
              <a:t>. Se trata de los individuos o unidades de la organización que introducen manejan o usan la información para realizar sus actividades y operaciones en función de los procedimientos de trabajo establecidos. </a:t>
            </a:r>
            <a:endParaRPr lang="es-CO" sz="1600" dirty="0" smtClean="0">
              <a:latin typeface="Arial" pitchFamily="34" charset="0"/>
              <a:cs typeface="Arial" pitchFamily="34" charset="0"/>
            </a:endParaRPr>
          </a:p>
          <a:p>
            <a:pPr algn="just"/>
            <a:r>
              <a:rPr lang="es-ES" sz="1600" b="1" dirty="0" smtClean="0">
                <a:latin typeface="Arial" pitchFamily="34" charset="0"/>
                <a:cs typeface="Arial" pitchFamily="34" charset="0"/>
              </a:rPr>
              <a:t>Equipo de soporte</a:t>
            </a:r>
            <a:r>
              <a:rPr lang="es-ES" sz="1600" dirty="0" smtClean="0">
                <a:latin typeface="Arial" pitchFamily="34" charset="0"/>
                <a:cs typeface="Arial" pitchFamily="34" charset="0"/>
              </a:rPr>
              <a:t>. El equipo de soporte se ocupa para la comunicación, el procesamiento y el almacenamiento de información, este constituye la parte más visible del sistema de información, su parte tangible o física. Este sistema tangible y físico puede incluir elementos de los mas variados niveles tecnológicos y pueden ser: papel, maquinas de escribir, archivadores, cintas magnéticas, impresoras, computadoras, etc.</a:t>
            </a:r>
            <a:endParaRPr lang="es-CO" sz="1600" dirty="0" smtClean="0">
              <a:latin typeface="Arial" pitchFamily="34" charset="0"/>
              <a:cs typeface="Arial" pitchFamily="34" charset="0"/>
            </a:endParaRPr>
          </a:p>
          <a:p>
            <a:endParaRPr lang="es-CO" sz="1600" dirty="0" smtClean="0">
              <a:latin typeface="Arial" pitchFamily="34" charset="0"/>
              <a:cs typeface="Arial" pitchFamily="34" charset="0"/>
            </a:endParaRPr>
          </a:p>
          <a:p>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Investigación preliminar. </a:t>
            </a:r>
            <a:endParaRPr lang="es-CO" dirty="0"/>
          </a:p>
        </p:txBody>
      </p:sp>
      <p:sp>
        <p:nvSpPr>
          <p:cNvPr id="3" name="2 Marcador de contenido"/>
          <p:cNvSpPr>
            <a:spLocks noGrp="1"/>
          </p:cNvSpPr>
          <p:nvPr>
            <p:ph idx="1"/>
          </p:nvPr>
        </p:nvSpPr>
        <p:spPr/>
        <p:txBody>
          <a:bodyPr/>
          <a:lstStyle/>
          <a:p>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La </a:t>
            </a:r>
            <a:r>
              <a:rPr lang="es-ES" sz="1600" dirty="0" smtClean="0">
                <a:latin typeface="Arial" pitchFamily="34" charset="0"/>
                <a:cs typeface="Arial" pitchFamily="34" charset="0"/>
              </a:rPr>
              <a:t>investigación preliminar es la primera etapa dentro del ciclo de vida para el desarrollo de sistemas de información. Esta comienza con la formulación de una solicitud ya sea por parte de un usuario o un gerente de un departamento que haya detectado una necesidad de mejoramiento de un sistema o que haya la necesidad de automatizar una serie de actividades.</a:t>
            </a:r>
            <a:endParaRPr lang="es-CO"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La </a:t>
            </a:r>
            <a:r>
              <a:rPr lang="es-ES" sz="1600" dirty="0" smtClean="0">
                <a:latin typeface="Arial" pitchFamily="34" charset="0"/>
                <a:cs typeface="Arial" pitchFamily="34" charset="0"/>
              </a:rPr>
              <a:t>investigación preliminar consta de tres partes</a:t>
            </a:r>
            <a:r>
              <a:rPr lang="es-ES" sz="1600" dirty="0" smtClean="0">
                <a:latin typeface="Arial" pitchFamily="34" charset="0"/>
                <a:cs typeface="Arial" pitchFamily="34" charset="0"/>
              </a:rPr>
              <a:t>:</a:t>
            </a:r>
          </a:p>
          <a:p>
            <a:pPr algn="just">
              <a:buNone/>
            </a:pPr>
            <a:endParaRPr lang="es-ES"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lvl="2" algn="just"/>
            <a:r>
              <a:rPr lang="es-ES" sz="1600" dirty="0" smtClean="0">
                <a:latin typeface="Arial" pitchFamily="34" charset="0"/>
                <a:cs typeface="Arial" pitchFamily="34" charset="0"/>
              </a:rPr>
              <a:t>Aclaración </a:t>
            </a:r>
            <a:r>
              <a:rPr lang="es-ES" sz="1600" dirty="0" smtClean="0">
                <a:latin typeface="Arial" pitchFamily="34" charset="0"/>
                <a:cs typeface="Arial" pitchFamily="34" charset="0"/>
              </a:rPr>
              <a:t>de la solicitud </a:t>
            </a:r>
            <a:endParaRPr lang="es-CO" sz="1600" dirty="0" smtClean="0">
              <a:latin typeface="Arial" pitchFamily="34" charset="0"/>
              <a:cs typeface="Arial" pitchFamily="34" charset="0"/>
            </a:endParaRPr>
          </a:p>
          <a:p>
            <a:pPr lvl="2" algn="just"/>
            <a:r>
              <a:rPr lang="es-ES" sz="1600" dirty="0" smtClean="0">
                <a:latin typeface="Arial" pitchFamily="34" charset="0"/>
                <a:cs typeface="Arial" pitchFamily="34" charset="0"/>
              </a:rPr>
              <a:t>Estudio de factibilidad </a:t>
            </a:r>
            <a:endParaRPr lang="es-CO" sz="1600" dirty="0" smtClean="0">
              <a:latin typeface="Arial" pitchFamily="34" charset="0"/>
              <a:cs typeface="Arial" pitchFamily="34" charset="0"/>
            </a:endParaRPr>
          </a:p>
          <a:p>
            <a:pPr lvl="2" algn="just"/>
            <a:r>
              <a:rPr lang="es-ES" sz="1600" dirty="0" smtClean="0">
                <a:latin typeface="Arial" pitchFamily="34" charset="0"/>
                <a:cs typeface="Arial" pitchFamily="34" charset="0"/>
              </a:rPr>
              <a:t>Aprobación de la </a:t>
            </a:r>
            <a:r>
              <a:rPr lang="es-ES" sz="1600" dirty="0" smtClean="0">
                <a:latin typeface="Arial" pitchFamily="34" charset="0"/>
                <a:cs typeface="Arial" pitchFamily="34" charset="0"/>
              </a:rPr>
              <a:t>solicitud </a:t>
            </a:r>
          </a:p>
          <a:p>
            <a:pPr lvl="2" algn="just">
              <a:buNone/>
            </a:pPr>
            <a:endParaRPr lang="es-CO" sz="1600" dirty="0" smtClean="0">
              <a:latin typeface="Arial" pitchFamily="34" charset="0"/>
              <a:cs typeface="Arial" pitchFamily="34" charset="0"/>
            </a:endParaRPr>
          </a:p>
          <a:p>
            <a:pPr algn="just">
              <a:buNone/>
            </a:pPr>
            <a:endParaRPr lang="es-CO" sz="1600" dirty="0" smtClean="0">
              <a:latin typeface="Arial" pitchFamily="34" charset="0"/>
              <a:cs typeface="Arial" pitchFamily="34" charset="0"/>
            </a:endParaRPr>
          </a:p>
          <a:p>
            <a:pPr>
              <a:buNone/>
            </a:pPr>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Aclaración de la solicitud</a:t>
            </a:r>
            <a:endParaRPr lang="es-CO" dirty="0"/>
          </a:p>
        </p:txBody>
      </p:sp>
      <p:sp>
        <p:nvSpPr>
          <p:cNvPr id="3" name="2 Marcador de contenido"/>
          <p:cNvSpPr>
            <a:spLocks noGrp="1"/>
          </p:cNvSpPr>
          <p:nvPr>
            <p:ph idx="1"/>
          </p:nvPr>
        </p:nvSpPr>
        <p:spPr/>
        <p:txBody>
          <a:bodyPr>
            <a:normAutofit lnSpcReduction="10000"/>
          </a:bodyPr>
          <a:lstStyle/>
          <a:p>
            <a:pPr algn="just"/>
            <a:r>
              <a:rPr lang="es-ES" sz="1600" dirty="0" smtClean="0">
                <a:latin typeface="Arial" pitchFamily="34" charset="0"/>
                <a:cs typeface="Arial" pitchFamily="34" charset="0"/>
              </a:rPr>
              <a:t>Muchas solicitudes que provienen de usuarios o gerentes de departamentos (por ejemplo: ventas, producción, </a:t>
            </a:r>
            <a:r>
              <a:rPr lang="es-ES" sz="1600" dirty="0" smtClean="0">
                <a:latin typeface="Arial" pitchFamily="34" charset="0"/>
                <a:cs typeface="Arial" pitchFamily="34" charset="0"/>
              </a:rPr>
              <a:t>contabilidad, </a:t>
            </a:r>
            <a:r>
              <a:rPr lang="es-ES" sz="1600" dirty="0" smtClean="0">
                <a:latin typeface="Arial" pitchFamily="34" charset="0"/>
                <a:cs typeface="Arial" pitchFamily="34" charset="0"/>
              </a:rPr>
              <a:t>etc.) no están formuladas de manera clara.</a:t>
            </a:r>
            <a:endParaRPr lang="es-CO"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Hay </a:t>
            </a:r>
            <a:r>
              <a:rPr lang="es-ES" sz="1600" dirty="0" smtClean="0">
                <a:latin typeface="Arial" pitchFamily="34" charset="0"/>
                <a:cs typeface="Arial" pitchFamily="34" charset="0"/>
              </a:rPr>
              <a:t>ocasiones que el usuario sabe que es lo que quiere pero no sabe interpretarlo por eso es necesario realizar una pequeña </a:t>
            </a:r>
            <a:r>
              <a:rPr lang="es-ES" sz="1600" dirty="0" smtClean="0">
                <a:latin typeface="Arial" pitchFamily="34" charset="0"/>
                <a:cs typeface="Arial" pitchFamily="34" charset="0"/>
              </a:rPr>
              <a:t>entrevista </a:t>
            </a:r>
            <a:r>
              <a:rPr lang="es-ES" sz="1600" dirty="0" smtClean="0">
                <a:latin typeface="Arial" pitchFamily="34" charset="0"/>
                <a:cs typeface="Arial" pitchFamily="34" charset="0"/>
              </a:rPr>
              <a:t>con el o hacer una llamada telefónica.</a:t>
            </a:r>
            <a:endParaRPr lang="es-CO" sz="1600" dirty="0" smtClean="0">
              <a:latin typeface="Arial" pitchFamily="34" charset="0"/>
              <a:cs typeface="Arial" pitchFamily="34" charset="0"/>
            </a:endParaRPr>
          </a:p>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Estudio </a:t>
            </a:r>
            <a:r>
              <a:rPr lang="es-ES" sz="1600" b="1" dirty="0" smtClean="0">
                <a:latin typeface="Arial" pitchFamily="34" charset="0"/>
                <a:cs typeface="Arial" pitchFamily="34" charset="0"/>
              </a:rPr>
              <a:t>de factibilidad.-</a:t>
            </a:r>
            <a:r>
              <a:rPr lang="es-ES" sz="1600" dirty="0" smtClean="0">
                <a:latin typeface="Arial" pitchFamily="34" charset="0"/>
                <a:cs typeface="Arial" pitchFamily="34" charset="0"/>
              </a:rPr>
              <a:t>Después de haber realizado la aclaración de la solicitud es necesario saber si es factible lo que se desea realizar, el estudio de factibilidad </a:t>
            </a:r>
            <a:r>
              <a:rPr lang="es-ES" sz="1600" dirty="0" smtClean="0">
                <a:latin typeface="Arial" pitchFamily="34" charset="0"/>
                <a:cs typeface="Arial" pitchFamily="34" charset="0"/>
              </a:rPr>
              <a:t>cuenta </a:t>
            </a:r>
            <a:r>
              <a:rPr lang="es-ES" sz="1600" dirty="0" smtClean="0">
                <a:latin typeface="Arial" pitchFamily="34" charset="0"/>
                <a:cs typeface="Arial" pitchFamily="34" charset="0"/>
              </a:rPr>
              <a:t>con tres aspectos:</a:t>
            </a:r>
            <a:endParaRPr lang="es-CO" sz="1600" dirty="0" smtClean="0">
              <a:latin typeface="Arial" pitchFamily="34" charset="0"/>
              <a:cs typeface="Arial" pitchFamily="34" charset="0"/>
            </a:endParaRPr>
          </a:p>
          <a:p>
            <a:pPr lvl="0" algn="just"/>
            <a:endParaRPr lang="es-ES" sz="1600" dirty="0" smtClean="0">
              <a:latin typeface="Arial" pitchFamily="34" charset="0"/>
              <a:cs typeface="Arial" pitchFamily="34" charset="0"/>
            </a:endParaRPr>
          </a:p>
          <a:p>
            <a:pPr lvl="0" algn="just"/>
            <a:endParaRPr lang="es-ES"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Factibilidad </a:t>
            </a:r>
            <a:r>
              <a:rPr lang="es-ES" sz="1600" dirty="0" smtClean="0">
                <a:latin typeface="Arial" pitchFamily="34" charset="0"/>
                <a:cs typeface="Arial" pitchFamily="34" charset="0"/>
              </a:rPr>
              <a:t>técnica.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Factibilidad económica.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factibilidad operacional.</a:t>
            </a:r>
            <a:r>
              <a:rPr lang="es-ES" dirty="0" smtClean="0"/>
              <a:t> </a:t>
            </a:r>
            <a:endParaRPr lang="es-CO" dirty="0" smtClean="0"/>
          </a:p>
          <a:p>
            <a:endParaRPr lang="es-C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b="1" dirty="0" smtClean="0"/>
              <a:t>La factibilidad técnica</a:t>
            </a:r>
            <a:r>
              <a:rPr lang="es-ES" b="1" dirty="0" smtClean="0"/>
              <a:t>.</a:t>
            </a:r>
            <a:endParaRPr lang="es-CO" dirty="0"/>
          </a:p>
        </p:txBody>
      </p:sp>
      <p:sp>
        <p:nvSpPr>
          <p:cNvPr id="5" name="4 Marcador de contenido"/>
          <p:cNvSpPr>
            <a:spLocks noGrp="1"/>
          </p:cNvSpPr>
          <p:nvPr>
            <p:ph sz="half" idx="1"/>
          </p:nvPr>
        </p:nvSpPr>
        <p:spPr/>
        <p:txBody>
          <a:bodyPr>
            <a:noAutofit/>
          </a:bodyPr>
          <a:lstStyle/>
          <a:p>
            <a:pPr algn="just"/>
            <a:r>
              <a:rPr lang="es-ES" sz="1400" dirty="0" smtClean="0">
                <a:latin typeface="Arial" pitchFamily="34" charset="0"/>
                <a:cs typeface="Arial" pitchFamily="34" charset="0"/>
              </a:rPr>
              <a:t>Se refiere a que el proyecto pueda realizarse</a:t>
            </a:r>
            <a:r>
              <a:rPr lang="es-ES" sz="1400" b="1" dirty="0" smtClean="0">
                <a:latin typeface="Arial" pitchFamily="34" charset="0"/>
                <a:cs typeface="Arial" pitchFamily="34" charset="0"/>
              </a:rPr>
              <a:t> </a:t>
            </a:r>
            <a:r>
              <a:rPr lang="es-ES" sz="1400" dirty="0" smtClean="0">
                <a:latin typeface="Arial" pitchFamily="34" charset="0"/>
                <a:cs typeface="Arial" pitchFamily="34" charset="0"/>
              </a:rPr>
              <a:t>con los recursos técnicos con que cuenta la empresa como son: el equipo que se cuenta, la tecnología existente de software y el personal disponible; se hacen cuestionamientos ¿Se necesita mas tecnología de software?, ¿Cuál es la posibilidad de desarrollar el proyecto?, ¿Qué tiempo se llevara el proyecto hasta su implantación?. </a:t>
            </a:r>
            <a:endParaRPr lang="es-CO" sz="1400" dirty="0" smtClean="0">
              <a:latin typeface="Arial" pitchFamily="34" charset="0"/>
              <a:cs typeface="Arial" pitchFamily="34" charset="0"/>
            </a:endParaRPr>
          </a:p>
          <a:p>
            <a:pPr algn="just"/>
            <a:r>
              <a:rPr lang="es-ES" sz="1400" b="1" dirty="0" smtClean="0">
                <a:latin typeface="Arial" pitchFamily="34" charset="0"/>
                <a:cs typeface="Arial" pitchFamily="34" charset="0"/>
              </a:rPr>
              <a:t>Factibilidad </a:t>
            </a:r>
            <a:r>
              <a:rPr lang="es-ES" sz="1400" dirty="0" err="1" smtClean="0">
                <a:latin typeface="Arial" pitchFamily="34" charset="0"/>
                <a:cs typeface="Arial" pitchFamily="34" charset="0"/>
              </a:rPr>
              <a:t>económica.La</a:t>
            </a:r>
            <a:r>
              <a:rPr lang="es-ES" sz="1400" dirty="0" smtClean="0">
                <a:latin typeface="Arial" pitchFamily="34" charset="0"/>
                <a:cs typeface="Arial" pitchFamily="34" charset="0"/>
              </a:rPr>
              <a:t> </a:t>
            </a:r>
            <a:r>
              <a:rPr lang="es-ES" sz="1400" dirty="0" smtClean="0">
                <a:latin typeface="Arial" pitchFamily="34" charset="0"/>
                <a:cs typeface="Arial" pitchFamily="34" charset="0"/>
              </a:rPr>
              <a:t>factibilidad económica se refiere a los beneficios que traerá la realización del proyecto. Se deben de hacer una serie de cuestionamientos para poder saber si es factible el desarrollo del sistema económicamente "¿Los beneficios que se obtienen serán suficientes para aceptar los costos?, ¿Los costos asociados con la decisión de no crear el sistema son tan grandes que se debe aceptar el proyecto?". </a:t>
            </a:r>
            <a:endParaRPr lang="es-CO" sz="1400" dirty="0" smtClean="0">
              <a:latin typeface="Arial" pitchFamily="34" charset="0"/>
              <a:cs typeface="Arial" pitchFamily="34" charset="0"/>
            </a:endParaRPr>
          </a:p>
          <a:p>
            <a:endParaRPr lang="es-CO" sz="1600" dirty="0">
              <a:solidFill>
                <a:schemeClr val="accent6">
                  <a:lumMod val="75000"/>
                </a:schemeClr>
              </a:solidFill>
              <a:latin typeface="Arial" pitchFamily="34" charset="0"/>
              <a:cs typeface="Arial" pitchFamily="34" charset="0"/>
            </a:endParaRPr>
          </a:p>
        </p:txBody>
      </p:sp>
      <p:sp>
        <p:nvSpPr>
          <p:cNvPr id="6" name="5 Marcador de contenido"/>
          <p:cNvSpPr>
            <a:spLocks noGrp="1"/>
          </p:cNvSpPr>
          <p:nvPr>
            <p:ph sz="half" idx="2"/>
          </p:nvPr>
        </p:nvSpPr>
        <p:spPr/>
        <p:txBody>
          <a:bodyPr>
            <a:normAutofit fontScale="25000" lnSpcReduction="20000"/>
          </a:bodyPr>
          <a:lstStyle/>
          <a:p>
            <a:pPr algn="just"/>
            <a:r>
              <a:rPr lang="es-ES" sz="5200" b="1" dirty="0" smtClean="0">
                <a:latin typeface="Arial" pitchFamily="34" charset="0"/>
                <a:cs typeface="Arial" pitchFamily="34" charset="0"/>
              </a:rPr>
              <a:t>La factibilidad operacional</a:t>
            </a:r>
            <a:r>
              <a:rPr lang="es-ES" sz="5200" dirty="0" smtClean="0">
                <a:latin typeface="Arial" pitchFamily="34" charset="0"/>
                <a:cs typeface="Arial" pitchFamily="34" charset="0"/>
              </a:rPr>
              <a:t>. </a:t>
            </a:r>
            <a:r>
              <a:rPr lang="es-ES" sz="5200" dirty="0" smtClean="0">
                <a:latin typeface="Arial" pitchFamily="34" charset="0"/>
                <a:cs typeface="Arial" pitchFamily="34" charset="0"/>
              </a:rPr>
              <a:t>Este ultimo aspecto trata de la utilidad del sistema una vez ya desarrollado e implantado en la </a:t>
            </a:r>
            <a:r>
              <a:rPr lang="es-ES" sz="5200" dirty="0" smtClean="0">
                <a:latin typeface="Arial" pitchFamily="34" charset="0"/>
                <a:cs typeface="Arial" pitchFamily="34" charset="0"/>
              </a:rPr>
              <a:t>empresa, ¿Será </a:t>
            </a:r>
            <a:r>
              <a:rPr lang="es-ES" sz="5200" dirty="0" smtClean="0">
                <a:latin typeface="Arial" pitchFamily="34" charset="0"/>
                <a:cs typeface="Arial" pitchFamily="34" charset="0"/>
              </a:rPr>
              <a:t>utilizado el sistema?, ¿Existirá cierta resistencia al cambio por parte de los usuarios que de cómo resultado una disminución de los posibles beneficios de la aplicación?</a:t>
            </a:r>
            <a:endParaRPr lang="es-CO" sz="5200" dirty="0" smtClean="0">
              <a:latin typeface="Arial" pitchFamily="34" charset="0"/>
              <a:cs typeface="Arial" pitchFamily="34" charset="0"/>
            </a:endParaRPr>
          </a:p>
          <a:p>
            <a:pPr algn="just"/>
            <a:r>
              <a:rPr lang="es-ES" sz="5200" dirty="0" smtClean="0">
                <a:latin typeface="Arial" pitchFamily="34" charset="0"/>
                <a:cs typeface="Arial" pitchFamily="34" charset="0"/>
              </a:rPr>
              <a:t>El estudio de factibilidad es realizado por lo regular por una o dos personas que tiene conocimiento en técnicas de sistemas de información son casi siempre analistas de sistemas</a:t>
            </a:r>
            <a:r>
              <a:rPr lang="es-ES" sz="5200" dirty="0" smtClean="0">
                <a:latin typeface="Arial" pitchFamily="34" charset="0"/>
                <a:cs typeface="Arial" pitchFamily="34" charset="0"/>
              </a:rPr>
              <a:t>.</a:t>
            </a:r>
          </a:p>
          <a:p>
            <a:pPr algn="just"/>
            <a:r>
              <a:rPr lang="es-ES" sz="5200" b="1" dirty="0" smtClean="0">
                <a:latin typeface="Arial" pitchFamily="34" charset="0"/>
                <a:cs typeface="Arial" pitchFamily="34" charset="0"/>
              </a:rPr>
              <a:t>Aprobación de la solicitud</a:t>
            </a:r>
            <a:r>
              <a:rPr lang="es-ES" sz="5200" dirty="0" smtClean="0">
                <a:latin typeface="Arial" pitchFamily="34" charset="0"/>
                <a:cs typeface="Arial" pitchFamily="34" charset="0"/>
              </a:rPr>
              <a:t>. No todos los proyectos solicitados son deseables o factibles de realizar. Algunas empresas reciben tantas solicitudes de proyectos de parte de sus empleados pero solo es posible atender unas cuantas. Sin embargo aquellos proyectos que son factibles y deseables deben ser incorporados en los planes de desarrollo de sistemas. </a:t>
            </a:r>
            <a:endParaRPr lang="es-CO" sz="5200" dirty="0" smtClean="0">
              <a:latin typeface="Arial" pitchFamily="34" charset="0"/>
              <a:cs typeface="Arial" pitchFamily="34" charset="0"/>
            </a:endParaRPr>
          </a:p>
          <a:p>
            <a:pPr algn="just"/>
            <a:r>
              <a:rPr lang="es-ES" sz="5200" dirty="0" smtClean="0">
                <a:latin typeface="Arial" pitchFamily="34" charset="0"/>
                <a:cs typeface="Arial" pitchFamily="34" charset="0"/>
              </a:rPr>
              <a:t>Después de haberse aprobado la solicitud de proyecto se estima su </a:t>
            </a:r>
            <a:r>
              <a:rPr lang="es-ES" sz="5200" dirty="0" smtClean="0">
                <a:latin typeface="Arial" pitchFamily="34" charset="0"/>
                <a:cs typeface="Arial" pitchFamily="34" charset="0"/>
              </a:rPr>
              <a:t>costo </a:t>
            </a:r>
            <a:r>
              <a:rPr lang="es-ES" sz="5200" dirty="0" smtClean="0">
                <a:latin typeface="Arial" pitchFamily="34" charset="0"/>
                <a:cs typeface="Arial" pitchFamily="34" charset="0"/>
              </a:rPr>
              <a:t>y el tiempo necesario para hacerlo así también como las necesidades de personal para realizarlo si no hay ningún proyecto que se este desarrollando se inicia este.</a:t>
            </a:r>
            <a:endParaRPr lang="es-CO" sz="5200" dirty="0" smtClean="0">
              <a:latin typeface="Arial" pitchFamily="34" charset="0"/>
              <a:cs typeface="Arial" pitchFamily="34" charset="0"/>
            </a:endParaRPr>
          </a:p>
          <a:p>
            <a:endParaRPr lang="es-CO" sz="2100" dirty="0" smtClean="0">
              <a:latin typeface="Arial" pitchFamily="34" charset="0"/>
              <a:cs typeface="Arial" pitchFamily="34" charset="0"/>
            </a:endParaRPr>
          </a:p>
          <a:p>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O" dirty="0" smtClean="0"/>
              <a:t/>
            </a:r>
            <a:br>
              <a:rPr lang="es-CO" dirty="0" smtClean="0"/>
            </a:br>
            <a:r>
              <a:rPr lang="es-ES" sz="3300" b="1" dirty="0" smtClean="0"/>
              <a:t>Determinación de los requerimientos del sistema. </a:t>
            </a:r>
            <a:r>
              <a:rPr lang="es-CO" dirty="0" smtClean="0"/>
              <a:t/>
            </a:r>
            <a:br>
              <a:rPr lang="es-CO" dirty="0" smtClean="0"/>
            </a:br>
            <a:endParaRPr lang="es-CO" dirty="0"/>
          </a:p>
        </p:txBody>
      </p:sp>
      <p:sp>
        <p:nvSpPr>
          <p:cNvPr id="6" name="5 Marcador de contenido"/>
          <p:cNvSpPr>
            <a:spLocks noGrp="1"/>
          </p:cNvSpPr>
          <p:nvPr>
            <p:ph idx="1"/>
          </p:nvPr>
        </p:nvSpPr>
        <p:spPr/>
        <p:txBody>
          <a:bodyPr>
            <a:normAutofit fontScale="92500" lnSpcReduction="20000"/>
          </a:bodyPr>
          <a:lstStyle/>
          <a:p>
            <a:pPr algn="just"/>
            <a:r>
              <a:rPr lang="es-ES" sz="1600" dirty="0" smtClean="0">
                <a:latin typeface="Arial" pitchFamily="34" charset="0"/>
                <a:cs typeface="Arial" pitchFamily="34" charset="0"/>
              </a:rPr>
              <a:t>En esta etapa el analista debe comprender todas las facetas importantes de la parte de la empresa que se esta estudiando. "Los analistas trabajan con los empleados y administradores deben de estudiar los </a:t>
            </a:r>
            <a:r>
              <a:rPr lang="es-ES" sz="1600" dirty="0" smtClean="0">
                <a:latin typeface="Arial" pitchFamily="34" charset="0"/>
                <a:cs typeface="Arial" pitchFamily="34" charset="0"/>
              </a:rPr>
              <a:t>procesos </a:t>
            </a:r>
            <a:r>
              <a:rPr lang="es-ES" sz="1600" dirty="0" smtClean="0">
                <a:latin typeface="Arial" pitchFamily="34" charset="0"/>
                <a:cs typeface="Arial" pitchFamily="34" charset="0"/>
              </a:rPr>
              <a:t>de la empresa para dar respuesta a las siguientes preguntas clave: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¿Qué es lo que se hace?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¿Cómo se hace?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¿Con que frecuencia se presenta?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¿Qué tan grande es el volumen de transacciones o de decisiones?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¿Cuál es el grado de eficiencia con el que se efectúan las tareas?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¿Existe algún problema?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Si existe un problema, ¿Qué tan serio es? </a:t>
            </a:r>
            <a:endParaRPr lang="es-CO" sz="1600" dirty="0" smtClean="0">
              <a:latin typeface="Arial" pitchFamily="34" charset="0"/>
              <a:cs typeface="Arial" pitchFamily="34" charset="0"/>
            </a:endParaRPr>
          </a:p>
          <a:p>
            <a:pPr lvl="0" algn="just"/>
            <a:r>
              <a:rPr lang="es-ES" sz="1600" dirty="0" smtClean="0">
                <a:latin typeface="Arial" pitchFamily="34" charset="0"/>
                <a:cs typeface="Arial" pitchFamily="34" charset="0"/>
              </a:rPr>
              <a:t>Si existe un problema, ¿cuál es la causa que lo origina?. </a:t>
            </a:r>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Para contestar estas preguntas el analista de sistemas conversa con varias personas para reunir detalles relacionados con los procesos de la empresa, sus opiniones sobre por que ocurren las cosas, las soluciones que proponen y sus ideas para cambiar el proceso". </a:t>
            </a:r>
            <a:endParaRPr lang="es-CO"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Es </a:t>
            </a:r>
            <a:r>
              <a:rPr lang="es-ES" sz="1600" dirty="0" smtClean="0">
                <a:latin typeface="Arial" pitchFamily="34" charset="0"/>
                <a:cs typeface="Arial" pitchFamily="34" charset="0"/>
              </a:rPr>
              <a:t>necesario elaborar cuestionarios para recabar esta información cuando no es posible entrevistarse en forma personal con los miembros de grupos grandes dentro de la empresa. Así mismo se requiere del estudio de manuales y reportes, la observación directa de las actividades que se realiza y en algunos casos formas y documentos para comprender mejor el proceso en su totalidad</a:t>
            </a:r>
            <a:r>
              <a:rPr lang="es-ES" sz="1600" dirty="0" smtClean="0">
                <a:latin typeface="Arial" pitchFamily="34" charset="0"/>
                <a:cs typeface="Arial" pitchFamily="34" charset="0"/>
              </a:rPr>
              <a:t>.</a:t>
            </a:r>
            <a:endParaRPr lang="es-CO" sz="1600" dirty="0" smtClean="0">
              <a:latin typeface="Arial" pitchFamily="34" charset="0"/>
              <a:cs typeface="Arial" pitchFamily="34" charset="0"/>
            </a:endParaRPr>
          </a:p>
          <a:p>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ES" b="1" dirty="0" smtClean="0">
                <a:latin typeface="Arial" pitchFamily="34" charset="0"/>
                <a:cs typeface="Arial" pitchFamily="34" charset="0"/>
              </a:rPr>
              <a:t>Diseño del sistema.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ES" sz="1600" dirty="0" smtClean="0">
                <a:latin typeface="Arial" pitchFamily="34" charset="0"/>
                <a:cs typeface="Arial" pitchFamily="34" charset="0"/>
              </a:rPr>
              <a:t>En esta etapa el analista usa la información recolectada anteriormente para realizar el diseño lógico de sistema de información. "Los especialistas en sistemas se refieren, con frecuencia, a esta etapa como diseño lógico en contraste con la de desarrollo de software, a la que denominan diseño físico". </a:t>
            </a:r>
            <a:endParaRPr lang="es-ES" sz="1600" dirty="0" smtClean="0">
              <a:latin typeface="Arial" pitchFamily="34" charset="0"/>
              <a:cs typeface="Arial" pitchFamily="34" charset="0"/>
            </a:endParaRPr>
          </a:p>
          <a:p>
            <a:pPr algn="just">
              <a:buNone/>
            </a:pPr>
            <a:r>
              <a:rPr lang="es-ES" sz="1600" dirty="0" smtClean="0"/>
              <a:t>        El </a:t>
            </a:r>
            <a:r>
              <a:rPr lang="es-ES" sz="1600" dirty="0" smtClean="0"/>
              <a:t>analista diseña procedimientos precisos para la captura de datos a fin de que los datos que van a entrar al sistema sean correctos. Además el analista también proporciona entrada efectiva para el sistema de información mediante el uso de técnicas para el buen diseño de formas y pantallas</a:t>
            </a:r>
            <a:r>
              <a:rPr lang="es-ES" sz="1600" dirty="0" smtClean="0"/>
              <a:t>.</a:t>
            </a:r>
          </a:p>
          <a:p>
            <a:pPr algn="just">
              <a:buNone/>
            </a:pPr>
            <a:r>
              <a:rPr lang="es-ES" sz="1600" dirty="0" smtClean="0"/>
              <a:t>        Parte </a:t>
            </a:r>
            <a:r>
              <a:rPr lang="es-ES" sz="1600" dirty="0" smtClean="0"/>
              <a:t>del diseño de sistema de información es la de diseñar la interfaz de usuario. La interfaz conecta al usuario con el sistema, es el puente de comunicación y por lo tanto es extremadamente importante realizar un buen diseño. Un ejemplo de interfaz de usuario incluye un teclado para introducir preguntas y respuestas, menús en pantalla para elegir comandos del usuario y un ratón para seleccionar opciones</a:t>
            </a:r>
            <a:r>
              <a:rPr lang="es-ES" sz="1600" dirty="0" smtClean="0"/>
              <a:t>.</a:t>
            </a:r>
          </a:p>
          <a:p>
            <a:pPr algn="just">
              <a:buNone/>
            </a:pPr>
            <a:r>
              <a:rPr lang="es-ES" sz="1600" dirty="0" smtClean="0"/>
              <a:t>        Dentro </a:t>
            </a:r>
            <a:r>
              <a:rPr lang="es-ES" sz="1600" dirty="0" smtClean="0"/>
              <a:t>de la fase de diseño se incluye el diseño de base de datos las cuales guardaran la mayor parte de datos necesarios para los tomadores de decisiones de la empresa.</a:t>
            </a:r>
            <a:endParaRPr lang="es-CO" sz="1600" dirty="0" smtClean="0"/>
          </a:p>
          <a:p>
            <a:pPr algn="just">
              <a:buNone/>
            </a:pPr>
            <a:endParaRPr lang="es-CO" sz="1600" dirty="0" smtClean="0"/>
          </a:p>
          <a:p>
            <a:pPr>
              <a:buNone/>
            </a:pPr>
            <a:endParaRPr lang="es-CO" sz="1600" dirty="0" smtClean="0"/>
          </a:p>
          <a:p>
            <a:pPr>
              <a:buNone/>
            </a:pPr>
            <a:endParaRPr lang="es-CO" sz="1600" dirty="0" smtClean="0">
              <a:latin typeface="Arial" pitchFamily="34" charset="0"/>
              <a:cs typeface="Arial" pitchFamily="34" charset="0"/>
            </a:endParaRPr>
          </a:p>
          <a:p>
            <a:endParaRPr lang="es-CO" sz="16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Desarrollo de sistemas. </a:t>
            </a:r>
            <a:r>
              <a:rPr lang="es-CO" dirty="0" smtClean="0"/>
              <a:t/>
            </a:r>
            <a:br>
              <a:rPr lang="es-CO" dirty="0" smtClean="0"/>
            </a:br>
            <a:endParaRPr lang="es-CO" dirty="0"/>
          </a:p>
        </p:txBody>
      </p:sp>
      <p:sp>
        <p:nvSpPr>
          <p:cNvPr id="3" name="2 Marcador de contenido"/>
          <p:cNvSpPr>
            <a:spLocks noGrp="1"/>
          </p:cNvSpPr>
          <p:nvPr>
            <p:ph idx="1"/>
          </p:nvPr>
        </p:nvSpPr>
        <p:spPr/>
        <p:txBody>
          <a:bodyPr>
            <a:normAutofit/>
          </a:bodyPr>
          <a:lstStyle/>
          <a:p>
            <a:pPr algn="just">
              <a:buNone/>
            </a:pPr>
            <a:r>
              <a:rPr lang="es-ES" sz="1600" dirty="0" smtClean="0">
                <a:latin typeface="Arial" pitchFamily="34" charset="0"/>
                <a:cs typeface="Arial" pitchFamily="34" charset="0"/>
              </a:rPr>
              <a:t>      En </a:t>
            </a:r>
            <a:r>
              <a:rPr lang="es-ES" sz="1600" dirty="0" smtClean="0">
                <a:latin typeface="Arial" pitchFamily="34" charset="0"/>
                <a:cs typeface="Arial" pitchFamily="34" charset="0"/>
              </a:rPr>
              <a:t>esta etapa el analista trabaja junto con el programador para desarrollar </a:t>
            </a:r>
            <a:r>
              <a:rPr lang="es-ES" sz="1600" dirty="0" smtClean="0">
                <a:latin typeface="Arial" pitchFamily="34" charset="0"/>
                <a:cs typeface="Arial" pitchFamily="34" charset="0"/>
              </a:rPr>
              <a:t>cualquier sistema </a:t>
            </a:r>
            <a:r>
              <a:rPr lang="es-ES" sz="1600" dirty="0" smtClean="0">
                <a:latin typeface="Arial" pitchFamily="34" charset="0"/>
                <a:cs typeface="Arial" pitchFamily="34" charset="0"/>
              </a:rPr>
              <a:t>que se necesite esto se hace apoyándose en el diseño de sistemas. </a:t>
            </a:r>
            <a:endParaRPr lang="es-CO"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Los </a:t>
            </a:r>
            <a:r>
              <a:rPr lang="es-ES" sz="1600" dirty="0" smtClean="0">
                <a:latin typeface="Arial" pitchFamily="34" charset="0"/>
                <a:cs typeface="Arial" pitchFamily="34" charset="0"/>
              </a:rPr>
              <a:t>programadores tienen un papel principal en esta etapa ya que son los encargados de la codificación de los módulos correspondientes, así como también de la verificación de sintaxis en el </a:t>
            </a:r>
            <a:r>
              <a:rPr lang="es-ES" sz="1600" dirty="0" smtClean="0">
                <a:latin typeface="Arial" pitchFamily="34" charset="0"/>
                <a:cs typeface="Arial" pitchFamily="34" charset="0"/>
              </a:rPr>
              <a:t>código </a:t>
            </a:r>
            <a:r>
              <a:rPr lang="es-ES" sz="1600" dirty="0" smtClean="0">
                <a:latin typeface="Arial" pitchFamily="34" charset="0"/>
                <a:cs typeface="Arial" pitchFamily="34" charset="0"/>
              </a:rPr>
              <a:t>para encontrar errores y ser resueltos por ellos mismos, el programador también valida cada uno de los módulos programados, realiza pruebas </a:t>
            </a:r>
            <a:r>
              <a:rPr lang="es-ES" sz="1600" dirty="0" smtClean="0">
                <a:latin typeface="Arial" pitchFamily="34" charset="0"/>
                <a:cs typeface="Arial" pitchFamily="34" charset="0"/>
              </a:rPr>
              <a:t>integrales </a:t>
            </a:r>
            <a:r>
              <a:rPr lang="es-ES" sz="1600" dirty="0" smtClean="0">
                <a:latin typeface="Arial" pitchFamily="34" charset="0"/>
                <a:cs typeface="Arial" pitchFamily="34" charset="0"/>
              </a:rPr>
              <a:t>a cada modulo. Los programadores también son responsables de la documentación del sistema, ellos son encargados de elaborar el manual del usuario que sirve al usuario para aprender a manejar el nuevo sistema y el manual del sistema en donde viene la explicación de la forma de programar los módulos así como también todo lo concerniente a los procedimientos empleados en la programación de cada modulo esta documentación es de vital importancia para probar el sistema y posteriormente para su mantenimiento una vez que haya sido implantado el sistema. </a:t>
            </a:r>
            <a:endParaRPr lang="es-CO" sz="1600" dirty="0" smtClean="0">
              <a:latin typeface="Arial" pitchFamily="34" charset="0"/>
              <a:cs typeface="Arial" pitchFamily="34" charset="0"/>
            </a:endParaRPr>
          </a:p>
          <a:p>
            <a:endParaRPr lang="es-CO" sz="16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ES" b="1" dirty="0" smtClean="0">
                <a:latin typeface="Arial" pitchFamily="34" charset="0"/>
                <a:cs typeface="Arial" pitchFamily="34" charset="0"/>
              </a:rPr>
              <a:t>Pruebas del sistema. </a:t>
            </a:r>
            <a:r>
              <a:rPr lang="es-CO" dirty="0" smtClean="0"/>
              <a:t/>
            </a:r>
            <a:br>
              <a:rPr lang="es-CO" dirty="0" smtClean="0"/>
            </a:br>
            <a:endParaRPr lang="es-CO" dirty="0"/>
          </a:p>
        </p:txBody>
      </p:sp>
      <p:sp>
        <p:nvSpPr>
          <p:cNvPr id="3" name="2 Marcador de contenido"/>
          <p:cNvSpPr>
            <a:spLocks noGrp="1"/>
          </p:cNvSpPr>
          <p:nvPr>
            <p:ph idx="1"/>
          </p:nvPr>
        </p:nvSpPr>
        <p:spPr/>
        <p:txBody>
          <a:bodyPr>
            <a:normAutofit/>
          </a:bodyPr>
          <a:lstStyle/>
          <a:p>
            <a:pPr algn="just">
              <a:buNone/>
            </a:pPr>
            <a:r>
              <a:rPr lang="es-ES" sz="1600" dirty="0" smtClean="0">
                <a:latin typeface="Arial" pitchFamily="34" charset="0"/>
                <a:cs typeface="Arial" pitchFamily="34" charset="0"/>
              </a:rPr>
              <a:t>       Antes </a:t>
            </a:r>
            <a:r>
              <a:rPr lang="es-ES" sz="1600" dirty="0" smtClean="0">
                <a:latin typeface="Arial" pitchFamily="34" charset="0"/>
                <a:cs typeface="Arial" pitchFamily="34" charset="0"/>
              </a:rPr>
              <a:t>de implantar el sistema es necesario realizarle pruebas para saber si funciona de acuerdo con las especificaciones y en la forma en que los usuarios esperan que lo haga. Estas pruebas consisten en hacer funcionar al sistema como si estuviera realizando sus operaciones cotidianas para lo cual fue desarrollado se introducen entradas de conjunto de datos para su procesamiento y después se examinan sus salidas o resultados. Muchas veces se permite a los usuarios finales (aquellos usuarios que usaran el sistema constantemente) utilizar el sistema como ellos lo usarían sin limitarlos, es decir, dejarlos en forma libre manejarlo a su antojo para así poder detectar fallas o errores no encontrados en el proceso de desarrollo del sistema. </a:t>
            </a:r>
            <a:endParaRPr lang="es-ES"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a:t>
            </a:r>
            <a:r>
              <a:rPr lang="es-ES" sz="1600" dirty="0" smtClean="0">
                <a:latin typeface="Arial" pitchFamily="34" charset="0"/>
                <a:cs typeface="Arial" pitchFamily="34" charset="0"/>
              </a:rPr>
              <a:t>     Es </a:t>
            </a:r>
            <a:r>
              <a:rPr lang="es-ES" sz="1600" dirty="0" smtClean="0">
                <a:latin typeface="Arial" pitchFamily="34" charset="0"/>
                <a:cs typeface="Arial" pitchFamily="34" charset="0"/>
              </a:rPr>
              <a:t>conveniente que las pruebas sean realizadas por personas ajenas al proyecto para que estas tengan validez, de lo contrario se comete el error de realizar pruebas guiadas, es decir, hacer pruebas sabiendo de antemano los resultados de estos y no obtener resultados favorables. Es difícil hacer pruebas al sistema y no encontrar ningún error, ya que los errores nos ayudan a mejorar nuestros sistemas, si no tuviéramos errores realmente no sabríamos si todo esta bien o de lo contrario que todo este mal.</a:t>
            </a:r>
            <a:endParaRPr lang="es-CO" sz="1600" dirty="0" smtClean="0">
              <a:latin typeface="Arial" pitchFamily="34" charset="0"/>
              <a:cs typeface="Arial" pitchFamily="34" charset="0"/>
            </a:endParaRPr>
          </a:p>
          <a:p>
            <a:pPr>
              <a:buNone/>
            </a:pPr>
            <a:endParaRPr lang="es-CO" sz="1600" dirty="0" smtClean="0">
              <a:latin typeface="Arial" pitchFamily="34" charset="0"/>
              <a:cs typeface="Arial" pitchFamily="34" charset="0"/>
            </a:endParaRPr>
          </a:p>
          <a:p>
            <a:pPr>
              <a:buNone/>
            </a:pPr>
            <a:endParaRPr lang="es-C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ES" b="1" dirty="0" smtClean="0">
                <a:latin typeface="Arial" pitchFamily="34" charset="0"/>
                <a:cs typeface="Arial" pitchFamily="34" charset="0"/>
              </a:rPr>
              <a:t>Implantación y evaluación.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buNone/>
            </a:pPr>
            <a:r>
              <a:rPr lang="es-ES" dirty="0" smtClean="0"/>
              <a:t>    </a:t>
            </a:r>
            <a:r>
              <a:rPr lang="es-ES" sz="1700" dirty="0" smtClean="0">
                <a:latin typeface="Arial" pitchFamily="34" charset="0"/>
                <a:cs typeface="Arial" pitchFamily="34" charset="0"/>
              </a:rPr>
              <a:t>La </a:t>
            </a:r>
            <a:r>
              <a:rPr lang="es-ES" sz="1700" dirty="0" smtClean="0">
                <a:latin typeface="Arial" pitchFamily="34" charset="0"/>
                <a:cs typeface="Arial" pitchFamily="34" charset="0"/>
              </a:rPr>
              <a:t>implantación es el proceso de instalar y verificar un nuevo equipo, capacitar a los usuarios los cuales usaran el nuevo sistema de información, se debe de hacer una conversión del viejo sistema al nuevo, verificando que los usuarios no encuentren inconvenientes en el uso del nuevo sistema, esta conversión incluye la de archivos de formatos antiguos a nuevos o simplemente la construcción de una base de datos.</a:t>
            </a:r>
            <a:endParaRPr lang="es-CO" sz="1700" dirty="0" smtClean="0">
              <a:latin typeface="Arial" pitchFamily="34" charset="0"/>
              <a:cs typeface="Arial" pitchFamily="34" charset="0"/>
            </a:endParaRPr>
          </a:p>
          <a:p>
            <a:pPr algn="just">
              <a:buNone/>
            </a:pPr>
            <a:r>
              <a:rPr lang="es-ES" sz="1700" dirty="0" smtClean="0">
                <a:latin typeface="Arial" pitchFamily="34" charset="0"/>
                <a:cs typeface="Arial" pitchFamily="34" charset="0"/>
              </a:rPr>
              <a:t>      Aparentemente </a:t>
            </a:r>
            <a:r>
              <a:rPr lang="es-ES" sz="1700" dirty="0" smtClean="0">
                <a:latin typeface="Arial" pitchFamily="34" charset="0"/>
                <a:cs typeface="Arial" pitchFamily="34" charset="0"/>
              </a:rPr>
              <a:t>una vez terminada la etapa de implantación y evaluación del sistema de información, solo quedar brindar mantenimiento al sistema de información dado que los sistemas de las empresas junto con el ambiente de las empresas experimentan cambios de manera continua y constante, Los sistemas de información deben mantenerse siempre al día. En este sentido se puede decir que la implantación es un proceso de constante evolución.</a:t>
            </a:r>
            <a:endParaRPr lang="es-CO" sz="1700" dirty="0" smtClean="0">
              <a:latin typeface="Arial" pitchFamily="34" charset="0"/>
              <a:cs typeface="Arial" pitchFamily="34" charset="0"/>
            </a:endParaRPr>
          </a:p>
          <a:p>
            <a:pPr algn="just"/>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CO" sz="2100" dirty="0" smtClean="0">
                <a:latin typeface="Arial" pitchFamily="34" charset="0"/>
                <a:cs typeface="Arial" pitchFamily="34" charset="0"/>
              </a:rPr>
              <a:t>Factibilidad</a:t>
            </a:r>
            <a:r>
              <a:rPr lang="es-CO" sz="2000" dirty="0" smtClean="0">
                <a:latin typeface="Arial" pitchFamily="34" charset="0"/>
                <a:cs typeface="Arial" pitchFamily="34" charset="0"/>
              </a:rPr>
              <a:t/>
            </a:r>
            <a:br>
              <a:rPr lang="es-CO" sz="2000" dirty="0" smtClean="0">
                <a:latin typeface="Arial" pitchFamily="34" charset="0"/>
                <a:cs typeface="Arial" pitchFamily="34" charset="0"/>
              </a:rPr>
            </a:br>
            <a:r>
              <a:rPr lang="es-ES" sz="1800" dirty="0" smtClean="0">
                <a:latin typeface="Arial" pitchFamily="34" charset="0"/>
                <a:cs typeface="Arial" pitchFamily="34" charset="0"/>
              </a:rPr>
              <a:t>En esta etapa se conocen los recursos financieros con los que se cuentan para el proyecto, se establecen presupuestos totales y se hace una organización preliminar. Se aplican estudios de factibilidad para saber si se puede resolver el problema o no.  Al término de esta etapa hay una decisión formal de continuar o no continuar con el proyecto.</a:t>
            </a:r>
            <a:r>
              <a:rPr lang="es-CO" sz="1800" dirty="0" smtClean="0">
                <a:latin typeface="Arial" pitchFamily="34" charset="0"/>
                <a:cs typeface="Arial" pitchFamily="34" charset="0"/>
              </a:rPr>
              <a:t/>
            </a:r>
            <a:br>
              <a:rPr lang="es-CO" sz="1800" dirty="0" smtClean="0">
                <a:latin typeface="Arial" pitchFamily="34" charset="0"/>
                <a:cs typeface="Arial" pitchFamily="34" charset="0"/>
              </a:rPr>
            </a:br>
            <a:r>
              <a:rPr lang="es-ES" sz="1200" dirty="0" smtClean="0">
                <a:latin typeface="Arial" pitchFamily="34" charset="0"/>
                <a:cs typeface="Arial" pitchFamily="34" charset="0"/>
              </a:rPr>
              <a:t> </a:t>
            </a:r>
            <a:r>
              <a:rPr lang="es-CO" sz="1200" dirty="0" smtClean="0">
                <a:latin typeface="Arial" pitchFamily="34" charset="0"/>
                <a:cs typeface="Arial" pitchFamily="34" charset="0"/>
              </a:rPr>
              <a:t/>
            </a:r>
            <a:br>
              <a:rPr lang="es-CO" sz="1200" dirty="0" smtClean="0">
                <a:latin typeface="Arial" pitchFamily="34" charset="0"/>
                <a:cs typeface="Arial" pitchFamily="34" charset="0"/>
              </a:rPr>
            </a:br>
            <a:r>
              <a:rPr lang="es-CO" sz="1400" dirty="0" smtClean="0"/>
              <a:t/>
            </a:r>
            <a:br>
              <a:rPr lang="es-CO" sz="1400" dirty="0" smtClean="0"/>
            </a:br>
            <a:r>
              <a:rPr lang="es-CO" sz="1600" dirty="0" smtClean="0"/>
              <a:t/>
            </a:r>
            <a:br>
              <a:rPr lang="es-CO" sz="1600" dirty="0" smtClean="0"/>
            </a:br>
            <a:r>
              <a:rPr lang="es-CO" sz="1800" b="0" dirty="0"/>
              <a:t/>
            </a:r>
            <a:br>
              <a:rPr lang="es-CO" sz="1800" b="0" dirty="0"/>
            </a:br>
            <a:r>
              <a:rPr lang="es-ES" sz="1800" b="0" dirty="0"/>
              <a:t> </a:t>
            </a:r>
            <a:r>
              <a:rPr lang="es-CO" sz="1800" dirty="0"/>
              <a:t/>
            </a:r>
            <a:br>
              <a:rPr lang="es-CO" sz="1800" dirty="0"/>
            </a:br>
            <a:r>
              <a:rPr lang="es-CO" sz="1800" dirty="0"/>
              <a:t/>
            </a:r>
            <a:br>
              <a:rPr lang="es-CO" sz="1800" dirty="0"/>
            </a:br>
            <a:endParaRPr lang="es-CO" sz="1800" dirty="0"/>
          </a:p>
        </p:txBody>
      </p:sp>
      <p:sp>
        <p:nvSpPr>
          <p:cNvPr id="3" name="2 Marcador de texto"/>
          <p:cNvSpPr>
            <a:spLocks noGrp="1"/>
          </p:cNvSpPr>
          <p:nvPr>
            <p:ph type="body" idx="1"/>
          </p:nvPr>
        </p:nvSpPr>
        <p:spPr>
          <a:xfrm>
            <a:off x="714348" y="2928934"/>
            <a:ext cx="7772400" cy="1500187"/>
          </a:xfrm>
        </p:spPr>
        <p:txBody>
          <a:bodyPr>
            <a:normAutofit fontScale="92500" lnSpcReduction="20000"/>
          </a:bodyPr>
          <a:lstStyle/>
          <a:p>
            <a:pPr lvl="2"/>
            <a:endParaRPr lang="es-CO" sz="1800" dirty="0" smtClean="0">
              <a:solidFill>
                <a:schemeClr val="tx1"/>
              </a:solidFill>
            </a:endParaRPr>
          </a:p>
          <a:p>
            <a:pPr lvl="2"/>
            <a:r>
              <a:rPr lang="es-CO" sz="1800" b="1" dirty="0" smtClean="0">
                <a:solidFill>
                  <a:schemeClr val="tx1"/>
                </a:solidFill>
                <a:latin typeface="Arial" pitchFamily="34" charset="0"/>
                <a:cs typeface="Arial" pitchFamily="34" charset="0"/>
              </a:rPr>
              <a:t>Ciclo de vida de un proyecto</a:t>
            </a:r>
          </a:p>
          <a:p>
            <a:pPr lvl="2" algn="just"/>
            <a:r>
              <a:rPr lang="es-ES" sz="1700" dirty="0">
                <a:solidFill>
                  <a:schemeClr val="tx1"/>
                </a:solidFill>
                <a:latin typeface="Arial" pitchFamily="34" charset="0"/>
                <a:cs typeface="Arial" pitchFamily="34" charset="0"/>
              </a:rPr>
              <a:t>"La administración de proyectos enseña que para alcanzar el objetivo deseado del proyecto se debe seguir un proceso especifico. No existe ninguna excepción a esta regla. El proceso se conoce como ciclo de vida". </a:t>
            </a:r>
            <a:endParaRPr lang="es-CO" sz="1700" dirty="0">
              <a:solidFill>
                <a:schemeClr val="tx1"/>
              </a:solidFill>
              <a:latin typeface="Arial" pitchFamily="34" charset="0"/>
              <a:cs typeface="Arial" pitchFamily="34" charset="0"/>
            </a:endParaRPr>
          </a:p>
          <a:p>
            <a:pPr lvl="2" algn="just"/>
            <a:endParaRPr lang="es-CO" sz="1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ES" sz="3300" b="1" dirty="0" smtClean="0">
                <a:latin typeface="Arial" pitchFamily="34" charset="0"/>
                <a:cs typeface="Arial" pitchFamily="34" charset="0"/>
              </a:rPr>
              <a:t>La importancia de la administración de proyectos de sistemas de información en la empresa. </a:t>
            </a:r>
            <a:r>
              <a:rPr lang="es-CO" dirty="0" smtClean="0"/>
              <a:t/>
            </a:r>
            <a:br>
              <a:rPr lang="es-CO" dirty="0" smtClean="0"/>
            </a:br>
            <a:endParaRPr lang="es-CO" dirty="0"/>
          </a:p>
        </p:txBody>
      </p:sp>
      <p:sp>
        <p:nvSpPr>
          <p:cNvPr id="3" name="2 Marcador de contenido"/>
          <p:cNvSpPr>
            <a:spLocks noGrp="1"/>
          </p:cNvSpPr>
          <p:nvPr>
            <p:ph idx="1"/>
          </p:nvPr>
        </p:nvSpPr>
        <p:spPr/>
        <p:txBody>
          <a:bodyPr>
            <a:noAutofit/>
          </a:bodyPr>
          <a:lstStyle/>
          <a:p>
            <a:pPr>
              <a:buNone/>
            </a:pPr>
            <a:r>
              <a:rPr lang="es-ES" sz="1500" dirty="0" smtClean="0">
                <a:latin typeface="Arial" pitchFamily="34" charset="0"/>
                <a:cs typeface="Arial" pitchFamily="34" charset="0"/>
              </a:rPr>
              <a:t>       La </a:t>
            </a:r>
            <a:r>
              <a:rPr lang="es-ES" sz="1500" dirty="0" smtClean="0">
                <a:latin typeface="Arial" pitchFamily="34" charset="0"/>
                <a:cs typeface="Arial" pitchFamily="34" charset="0"/>
              </a:rPr>
              <a:t>tecnología de la información juega un papel crecientemente estratégico en las organizaciones, las cuales fundamentan cada vez más en los sistemas de información su competitividad y su adaptación a los cambios en el medio. El desarrollo de sistemas de información eficaces requiere de una administración adecuada, que garantice una orientación acorde con los objetivos y estrategias de la empresa, dentro de las limitaciones de recursos y de tiempo.</a:t>
            </a:r>
            <a:endParaRPr lang="es-CO" sz="1500" dirty="0" smtClean="0">
              <a:latin typeface="Arial" pitchFamily="34" charset="0"/>
              <a:cs typeface="Arial" pitchFamily="34" charset="0"/>
            </a:endParaRPr>
          </a:p>
          <a:p>
            <a:pPr>
              <a:buNone/>
            </a:pPr>
            <a:r>
              <a:rPr lang="es-ES" sz="1500" dirty="0" smtClean="0">
                <a:latin typeface="Arial" pitchFamily="34" charset="0"/>
                <a:cs typeface="Arial" pitchFamily="34" charset="0"/>
              </a:rPr>
              <a:t>       En </a:t>
            </a:r>
            <a:r>
              <a:rPr lang="es-ES" sz="1500" dirty="0" smtClean="0">
                <a:latin typeface="Arial" pitchFamily="34" charset="0"/>
                <a:cs typeface="Arial" pitchFamily="34" charset="0"/>
              </a:rPr>
              <a:t>la actualidad en las empresas es muy importante contar con una adecuada administración de proyectos ya que esto refleja el grado de calidad con que se hacen los proyectos, parece ilógico pensar que una empresa con mala administración de proyectos contara con buenos sistemas de información basados en computadoras y que en esta hubiera el buen aprovechamiento de los recursos (humanos, financieros y tecnológicos). También seria sorprendente ver una empresa con una buena administración de proyectos y que esta no contara con un buen sistema de información que le ayudara a la toma de decisiones.</a:t>
            </a:r>
            <a:endParaRPr lang="es-CO" sz="1500" dirty="0" smtClean="0">
              <a:latin typeface="Arial" pitchFamily="34" charset="0"/>
              <a:cs typeface="Arial" pitchFamily="34" charset="0"/>
            </a:endParaRPr>
          </a:p>
          <a:p>
            <a:pPr>
              <a:buNone/>
            </a:pPr>
            <a:r>
              <a:rPr lang="es-ES" sz="1500" dirty="0" smtClean="0">
                <a:latin typeface="Arial" pitchFamily="34" charset="0"/>
                <a:cs typeface="Arial" pitchFamily="34" charset="0"/>
              </a:rPr>
              <a:t>       La </a:t>
            </a:r>
            <a:r>
              <a:rPr lang="es-ES" sz="1500" dirty="0" smtClean="0">
                <a:latin typeface="Arial" pitchFamily="34" charset="0"/>
                <a:cs typeface="Arial" pitchFamily="34" charset="0"/>
              </a:rPr>
              <a:t>administración de proyectos aplicando su metodología en forma estricta es sin duda una de las mejores herramientas para desarrollar proyectos estos pueden ser de cualquier tipo o índole (proyectos de investigación de mercados, proyectos de auditoria contable, proyectos de producción, proyectos de producción, proyectos de desarrollo de sistemas de información, proyectos de diseño e implantación de redes </a:t>
            </a:r>
            <a:r>
              <a:rPr lang="es-ES" sz="1500" dirty="0" err="1" smtClean="0">
                <a:latin typeface="Arial" pitchFamily="34" charset="0"/>
                <a:cs typeface="Arial" pitchFamily="34" charset="0"/>
              </a:rPr>
              <a:t>etc</a:t>
            </a:r>
            <a:r>
              <a:rPr lang="es-ES" sz="1500" dirty="0" smtClean="0">
                <a:latin typeface="Arial" pitchFamily="34" charset="0"/>
                <a:cs typeface="Arial" pitchFamily="34" charset="0"/>
              </a:rPr>
              <a:t>) sin importar el tamaño o giro de la empresa sea publica o privada. </a:t>
            </a:r>
            <a:endParaRPr lang="es-CO" sz="1500" dirty="0" smtClean="0">
              <a:latin typeface="Arial" pitchFamily="34" charset="0"/>
              <a:cs typeface="Arial" pitchFamily="34" charset="0"/>
            </a:endParaRPr>
          </a:p>
          <a:p>
            <a:endParaRPr lang="es-CO" sz="15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ES" sz="3300" b="1" dirty="0" smtClean="0">
                <a:latin typeface="Arial" pitchFamily="34" charset="0"/>
                <a:cs typeface="Arial" pitchFamily="34" charset="0"/>
              </a:rPr>
              <a:t>La importancia de los sistemas de información en las empresas. </a:t>
            </a:r>
            <a:r>
              <a:rPr lang="es-CO" sz="3300" dirty="0" smtClean="0">
                <a:latin typeface="Arial" pitchFamily="34" charset="0"/>
                <a:cs typeface="Arial" pitchFamily="34" charset="0"/>
              </a:rPr>
              <a:t/>
            </a:r>
            <a:br>
              <a:rPr lang="es-CO" sz="3300" dirty="0" smtClean="0">
                <a:latin typeface="Arial" pitchFamily="34" charset="0"/>
                <a:cs typeface="Arial" pitchFamily="34" charset="0"/>
              </a:rPr>
            </a:br>
            <a:endParaRPr lang="es-CO" sz="33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55000" lnSpcReduction="20000"/>
          </a:bodyPr>
          <a:lstStyle/>
          <a:p>
            <a:pPr>
              <a:buNone/>
            </a:pPr>
            <a:r>
              <a:rPr lang="es-ES" dirty="0" smtClean="0"/>
              <a:t>      En </a:t>
            </a:r>
            <a:r>
              <a:rPr lang="es-ES" dirty="0" smtClean="0"/>
              <a:t>la actualidad con desarrollos tecnológicos avances en la ciencia computacional, en la genética, en la medicina en la astronomía, </a:t>
            </a:r>
            <a:r>
              <a:rPr lang="es-ES" dirty="0" smtClean="0"/>
              <a:t>etc., </a:t>
            </a:r>
            <a:r>
              <a:rPr lang="es-ES" dirty="0" smtClean="0"/>
              <a:t>hay sin duda en todas estas y cualquier otra área un factor clave y decisivo que es: la información; Se dice que quien tiene la información, clara, concreta, segura y confiable domina a los demás en cualquier que sea su área. Por lo tanto los sistemas de información son para la empresa como el sistema nervioso es para el humano; Si no existieran lo S.I. estaríamos en la edad primitiva todo lo que no rodea son sistemas e información que uniéndolos nos ayudan a la toma de decisiones.</a:t>
            </a:r>
            <a:endParaRPr lang="es-CO" dirty="0" smtClean="0"/>
          </a:p>
          <a:p>
            <a:pPr>
              <a:buNone/>
            </a:pPr>
            <a:r>
              <a:rPr lang="es-ES" dirty="0" smtClean="0"/>
              <a:t>       En </a:t>
            </a:r>
            <a:r>
              <a:rPr lang="es-ES" dirty="0" smtClean="0"/>
              <a:t>nuestros días con el desarrollo computacional y el uso indispensable del PC como herramientas tanto en el trabajo como en casa. Ha hecho que los sistemas de información basados en computadora sean indispensables dentro de la empresa al grado que si no utilizan los sistemas de información serian obsoletos y no podrían realizar sus actividades por ejemplo: Un aeropuerto sin su sistema de información para sus aterrizajes de sus aviones, o una central de trenes sin su sistema de información de rutas alternas en caso de que dos trenes utilizan las mismas rutas ¿cuándo avisar para que cambien a rutas alternas para evitar un choque?. </a:t>
            </a:r>
            <a:endParaRPr lang="es-CO" dirty="0" smtClean="0"/>
          </a:p>
          <a:p>
            <a:pPr>
              <a:buNone/>
            </a:pPr>
            <a:r>
              <a:rPr lang="es-ES" dirty="0" smtClean="0"/>
              <a:t> </a:t>
            </a:r>
            <a:endParaRPr lang="es-CO" dirty="0" smtClean="0"/>
          </a:p>
          <a:p>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000" b="1" dirty="0" smtClean="0">
                <a:solidFill>
                  <a:schemeClr val="bg1"/>
                </a:solidFill>
                <a:latin typeface="Arial" pitchFamily="34" charset="0"/>
                <a:cs typeface="Arial" pitchFamily="34" charset="0"/>
              </a:rPr>
              <a:t>PLANIFICACION DE UN PROYECTO DE SISTEMAS DE INFORMACION.</a:t>
            </a:r>
            <a:r>
              <a:rPr lang="es-CO" sz="3000" dirty="0" smtClean="0">
                <a:solidFill>
                  <a:schemeClr val="bg1"/>
                </a:solidFill>
                <a:latin typeface="Arial" pitchFamily="34" charset="0"/>
                <a:cs typeface="Arial" pitchFamily="34" charset="0"/>
              </a:rPr>
              <a:t/>
            </a:r>
            <a:br>
              <a:rPr lang="es-CO" sz="3000" dirty="0" smtClean="0">
                <a:solidFill>
                  <a:schemeClr val="bg1"/>
                </a:solidFill>
                <a:latin typeface="Arial" pitchFamily="34" charset="0"/>
                <a:cs typeface="Arial" pitchFamily="34" charset="0"/>
              </a:rPr>
            </a:br>
            <a:endParaRPr lang="es-CO" sz="3000" dirty="0">
              <a:solidFill>
                <a:schemeClr val="bg1"/>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r>
              <a:rPr lang="es-ES" sz="1600" b="1" dirty="0" smtClean="0">
                <a:solidFill>
                  <a:schemeClr val="bg1"/>
                </a:solidFill>
                <a:latin typeface="Arial" pitchFamily="34" charset="0"/>
                <a:cs typeface="Arial" pitchFamily="34" charset="0"/>
              </a:rPr>
              <a:t>Inicio de un proyecto.</a:t>
            </a:r>
            <a:endParaRPr lang="es-CO" sz="1600" dirty="0" smtClean="0">
              <a:solidFill>
                <a:schemeClr val="bg1"/>
              </a:solidFill>
              <a:latin typeface="Arial" pitchFamily="34" charset="0"/>
              <a:cs typeface="Arial" pitchFamily="34" charset="0"/>
            </a:endParaRPr>
          </a:p>
          <a:p>
            <a:pPr>
              <a:buNone/>
            </a:pPr>
            <a:r>
              <a:rPr lang="es-ES" sz="1600" dirty="0" smtClean="0">
                <a:solidFill>
                  <a:schemeClr val="bg1"/>
                </a:solidFill>
                <a:latin typeface="Arial" pitchFamily="34" charset="0"/>
                <a:cs typeface="Arial" pitchFamily="34" charset="0"/>
              </a:rPr>
              <a:t>      El </a:t>
            </a:r>
            <a:r>
              <a:rPr lang="es-ES" sz="1600" dirty="0" smtClean="0">
                <a:solidFill>
                  <a:schemeClr val="bg1"/>
                </a:solidFill>
                <a:latin typeface="Arial" pitchFamily="34" charset="0"/>
                <a:cs typeface="Arial" pitchFamily="34" charset="0"/>
              </a:rPr>
              <a:t>inicio de un proyecto de sistemas de información es principalmente influenciado por tres objetivos generales:</a:t>
            </a:r>
            <a:endParaRPr lang="es-CO" sz="1600" dirty="0" smtClean="0">
              <a:solidFill>
                <a:schemeClr val="bg1"/>
              </a:solidFill>
              <a:latin typeface="Arial" pitchFamily="34" charset="0"/>
              <a:cs typeface="Arial" pitchFamily="34" charset="0"/>
            </a:endParaRPr>
          </a:p>
          <a:p>
            <a:pPr lvl="0"/>
            <a:r>
              <a:rPr lang="es-ES" sz="1600" b="1" dirty="0" smtClean="0">
                <a:solidFill>
                  <a:schemeClr val="bg1"/>
                </a:solidFill>
                <a:latin typeface="Arial" pitchFamily="34" charset="0"/>
                <a:cs typeface="Arial" pitchFamily="34" charset="0"/>
              </a:rPr>
              <a:t>Resolver un problema</a:t>
            </a:r>
            <a:r>
              <a:rPr lang="es-ES" sz="1600" dirty="0" smtClean="0">
                <a:solidFill>
                  <a:schemeClr val="bg1"/>
                </a:solidFill>
                <a:latin typeface="Arial" pitchFamily="34" charset="0"/>
                <a:cs typeface="Arial" pitchFamily="34" charset="0"/>
              </a:rPr>
              <a:t>: Esto es cuando ya hay un sistema de información y este tiene procesos que ya no satisfacen el desempeño para lo cual fue creado y es necesario hacerles ciertas modificaciones. </a:t>
            </a:r>
            <a:endParaRPr lang="es-CO" sz="1600" dirty="0" smtClean="0">
              <a:solidFill>
                <a:schemeClr val="bg1"/>
              </a:solidFill>
              <a:latin typeface="Arial" pitchFamily="34" charset="0"/>
              <a:cs typeface="Arial" pitchFamily="34" charset="0"/>
            </a:endParaRPr>
          </a:p>
          <a:p>
            <a:pPr lvl="0"/>
            <a:r>
              <a:rPr lang="es-ES" sz="1600" b="1" dirty="0" smtClean="0">
                <a:solidFill>
                  <a:schemeClr val="bg1"/>
                </a:solidFill>
                <a:latin typeface="Arial" pitchFamily="34" charset="0"/>
                <a:cs typeface="Arial" pitchFamily="34" charset="0"/>
              </a:rPr>
              <a:t>Dar respuesta a directivos</a:t>
            </a:r>
            <a:r>
              <a:rPr lang="es-ES" sz="1600" dirty="0" smtClean="0">
                <a:solidFill>
                  <a:schemeClr val="bg1"/>
                </a:solidFill>
                <a:latin typeface="Arial" pitchFamily="34" charset="0"/>
                <a:cs typeface="Arial" pitchFamily="34" charset="0"/>
              </a:rPr>
              <a:t>: Cuando se hacen modificaciones en leyes de hacienda y forzosamente es necesario cambiar el sistema de información o hacerle modificaciones que mejor momento de aprovechar esta oportunidad ya que, si de por si se va a hacer un cambio de sistema de información se puede hacer el cambio con las nuevas disposiciones legales y con esto seguir siendo competitivo. </a:t>
            </a:r>
            <a:endParaRPr lang="es-CO" sz="1600" dirty="0" smtClean="0">
              <a:solidFill>
                <a:schemeClr val="bg1"/>
              </a:solidFill>
              <a:latin typeface="Arial" pitchFamily="34" charset="0"/>
              <a:cs typeface="Arial" pitchFamily="34" charset="0"/>
            </a:endParaRPr>
          </a:p>
          <a:p>
            <a:pPr lvl="0"/>
            <a:r>
              <a:rPr lang="es-ES" sz="1600" b="1" dirty="0" smtClean="0">
                <a:solidFill>
                  <a:schemeClr val="bg1"/>
                </a:solidFill>
                <a:latin typeface="Arial" pitchFamily="34" charset="0"/>
                <a:cs typeface="Arial" pitchFamily="34" charset="0"/>
              </a:rPr>
              <a:t>Aprovechar una oportunidad</a:t>
            </a:r>
            <a:r>
              <a:rPr lang="es-ES" sz="1600" dirty="0" smtClean="0">
                <a:solidFill>
                  <a:schemeClr val="bg1"/>
                </a:solidFill>
                <a:latin typeface="Arial" pitchFamily="34" charset="0"/>
                <a:cs typeface="Arial" pitchFamily="34" charset="0"/>
              </a:rPr>
              <a:t>: Un cambio ya sea para ampliar o mejorar el rendimiento económico de la empresa y su competitividad. </a:t>
            </a:r>
            <a:endParaRPr lang="es-CO" sz="1600" dirty="0" smtClean="0">
              <a:solidFill>
                <a:schemeClr val="bg1"/>
              </a:solidFill>
              <a:latin typeface="Arial" pitchFamily="34" charset="0"/>
              <a:cs typeface="Arial" pitchFamily="34" charset="0"/>
            </a:endParaRPr>
          </a:p>
          <a:p>
            <a:pPr>
              <a:buNone/>
            </a:pPr>
            <a:r>
              <a:rPr lang="es-ES" sz="1600" dirty="0" smtClean="0">
                <a:solidFill>
                  <a:schemeClr val="bg1"/>
                </a:solidFill>
                <a:latin typeface="Arial" pitchFamily="34" charset="0"/>
                <a:cs typeface="Arial" pitchFamily="34" charset="0"/>
              </a:rPr>
              <a:t>      Para </a:t>
            </a:r>
            <a:r>
              <a:rPr lang="es-ES" sz="1600" dirty="0" smtClean="0">
                <a:solidFill>
                  <a:schemeClr val="bg1"/>
                </a:solidFill>
                <a:latin typeface="Arial" pitchFamily="34" charset="0"/>
                <a:cs typeface="Arial" pitchFamily="34" charset="0"/>
              </a:rPr>
              <a:t>alcanzar estos objetivos, las empresas emprenden proyectos por una o mas de las siguientes razones: capacidad, control, costo, comunicación y competitividad como lo menciona kendall en su libro de análisis y diseño de sistemas.</a:t>
            </a:r>
            <a:endParaRPr lang="es-CO" sz="1600" dirty="0" smtClean="0">
              <a:solidFill>
                <a:schemeClr val="bg1"/>
              </a:solidFill>
              <a:latin typeface="Arial" pitchFamily="34" charset="0"/>
              <a:cs typeface="Arial" pitchFamily="34" charset="0"/>
            </a:endParaRPr>
          </a:p>
          <a:p>
            <a:endParaRPr lang="es-CO" sz="16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3" algn="ctr" rtl="0">
              <a:spcBef>
                <a:spcPct val="0"/>
              </a:spcBef>
            </a:pPr>
            <a:r>
              <a:rPr lang="es-ES" sz="3000" b="1" dirty="0">
                <a:latin typeface="Arial" pitchFamily="34" charset="0"/>
                <a:cs typeface="Arial" pitchFamily="34" charset="0"/>
              </a:rPr>
              <a:t>Formulación del equipo de trabajo.</a:t>
            </a:r>
            <a:r>
              <a:rPr lang="es-CO" sz="3000" dirty="0">
                <a:latin typeface="Arial" pitchFamily="34" charset="0"/>
                <a:cs typeface="Arial" pitchFamily="34" charset="0"/>
              </a:rPr>
              <a:t/>
            </a:r>
            <a:br>
              <a:rPr lang="es-CO" sz="3000" dirty="0">
                <a:latin typeface="Arial" pitchFamily="34" charset="0"/>
                <a:cs typeface="Arial" pitchFamily="34" charset="0"/>
              </a:rPr>
            </a:br>
            <a:endParaRPr lang="es-CO" sz="30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47500" lnSpcReduction="20000"/>
          </a:bodyPr>
          <a:lstStyle/>
          <a:p>
            <a:pPr>
              <a:buNone/>
            </a:pPr>
            <a:r>
              <a:rPr lang="es-ES" sz="3400" dirty="0" smtClean="0">
                <a:latin typeface="Arial" pitchFamily="34" charset="0"/>
                <a:cs typeface="Arial" pitchFamily="34" charset="0"/>
              </a:rPr>
              <a:t>      Todo </a:t>
            </a:r>
            <a:r>
              <a:rPr lang="es-ES" sz="3400" dirty="0" smtClean="0">
                <a:latin typeface="Arial" pitchFamily="34" charset="0"/>
                <a:cs typeface="Arial" pitchFamily="34" charset="0"/>
              </a:rPr>
              <a:t>grupo debe contar con un líder de proyecto, un analista de sistemas y un programador o </a:t>
            </a:r>
            <a:r>
              <a:rPr lang="es-ES" sz="3400" dirty="0" smtClean="0">
                <a:latin typeface="Arial" pitchFamily="34" charset="0"/>
                <a:cs typeface="Arial" pitchFamily="34" charset="0"/>
              </a:rPr>
              <a:t>programadores.</a:t>
            </a:r>
            <a:endParaRPr lang="es-CO" sz="3400" dirty="0" smtClean="0">
              <a:latin typeface="Arial" pitchFamily="34" charset="0"/>
              <a:cs typeface="Arial" pitchFamily="34" charset="0"/>
            </a:endParaRPr>
          </a:p>
          <a:p>
            <a:pPr>
              <a:buNone/>
            </a:pPr>
            <a:r>
              <a:rPr lang="es-CO" sz="3400" b="1" dirty="0" smtClean="0">
                <a:latin typeface="Arial" pitchFamily="34" charset="0"/>
                <a:cs typeface="Arial" pitchFamily="34" charset="0"/>
              </a:rPr>
              <a:t> </a:t>
            </a:r>
            <a:r>
              <a:rPr lang="es-CO" sz="3400" b="1" dirty="0" smtClean="0">
                <a:latin typeface="Arial" pitchFamily="34" charset="0"/>
                <a:cs typeface="Arial" pitchFamily="34" charset="0"/>
              </a:rPr>
              <a:t>     </a:t>
            </a:r>
            <a:r>
              <a:rPr lang="es-ES" sz="3400" b="1" dirty="0" smtClean="0">
                <a:latin typeface="Arial" pitchFamily="34" charset="0"/>
                <a:cs typeface="Arial" pitchFamily="34" charset="0"/>
              </a:rPr>
              <a:t>Líder </a:t>
            </a:r>
            <a:r>
              <a:rPr lang="es-ES" sz="3400" b="1" dirty="0" smtClean="0">
                <a:latin typeface="Arial" pitchFamily="34" charset="0"/>
                <a:cs typeface="Arial" pitchFamily="34" charset="0"/>
              </a:rPr>
              <a:t>de proyecto.</a:t>
            </a:r>
            <a:endParaRPr lang="es-CO" sz="3400" dirty="0" smtClean="0">
              <a:latin typeface="Arial" pitchFamily="34" charset="0"/>
              <a:cs typeface="Arial" pitchFamily="34" charset="0"/>
            </a:endParaRPr>
          </a:p>
          <a:p>
            <a:pPr>
              <a:buNone/>
            </a:pPr>
            <a:r>
              <a:rPr lang="es-ES" sz="3400" dirty="0" smtClean="0">
                <a:latin typeface="Arial" pitchFamily="34" charset="0"/>
                <a:cs typeface="Arial" pitchFamily="34" charset="0"/>
              </a:rPr>
              <a:t>      Un </a:t>
            </a:r>
            <a:r>
              <a:rPr lang="es-ES" sz="3400" dirty="0" smtClean="0">
                <a:latin typeface="Arial" pitchFamily="34" charset="0"/>
                <a:cs typeface="Arial" pitchFamily="34" charset="0"/>
              </a:rPr>
              <a:t>líder de proyecto es la persona encargada de aprobar la propuesta o solicitudes de proyectos a llevarse a cabo, el líder del proyecto se encarga de entregar la propuesta una vez aprobada por el, a los directivos con el fin de obtener los recursos ya sea económicos y materiales para el inicio del proyecto. El líder de proyecto se compromete a entregar el sistema de información en la fecha pactada, el líder de proyecto administra las actividades del grupo de trabajo, verifica y controla las actividades que han sido calendarizadas por él y el analista de sistemas para llevar a cabo una buena administración de proyectos. </a:t>
            </a:r>
            <a:endParaRPr lang="es-CO" sz="3400" dirty="0" smtClean="0">
              <a:latin typeface="Arial" pitchFamily="34" charset="0"/>
              <a:cs typeface="Arial" pitchFamily="34" charset="0"/>
            </a:endParaRPr>
          </a:p>
          <a:p>
            <a:pPr>
              <a:buNone/>
            </a:pPr>
            <a:r>
              <a:rPr lang="es-CO" sz="3400" b="1" dirty="0" smtClean="0">
                <a:latin typeface="Arial" pitchFamily="34" charset="0"/>
                <a:cs typeface="Arial" pitchFamily="34" charset="0"/>
              </a:rPr>
              <a:t> </a:t>
            </a:r>
            <a:r>
              <a:rPr lang="es-CO" sz="3400" b="1" dirty="0" smtClean="0">
                <a:latin typeface="Arial" pitchFamily="34" charset="0"/>
                <a:cs typeface="Arial" pitchFamily="34" charset="0"/>
              </a:rPr>
              <a:t>     </a:t>
            </a:r>
            <a:r>
              <a:rPr lang="es-ES" sz="3400" b="1" dirty="0" smtClean="0">
                <a:latin typeface="Arial" pitchFamily="34" charset="0"/>
                <a:cs typeface="Arial" pitchFamily="34" charset="0"/>
              </a:rPr>
              <a:t>Analista </a:t>
            </a:r>
            <a:r>
              <a:rPr lang="es-ES" sz="3400" b="1" dirty="0" smtClean="0">
                <a:latin typeface="Arial" pitchFamily="34" charset="0"/>
                <a:cs typeface="Arial" pitchFamily="34" charset="0"/>
              </a:rPr>
              <a:t>de sistemas.</a:t>
            </a:r>
            <a:endParaRPr lang="es-CO" sz="3400" dirty="0" smtClean="0">
              <a:latin typeface="Arial" pitchFamily="34" charset="0"/>
              <a:cs typeface="Arial" pitchFamily="34" charset="0"/>
            </a:endParaRPr>
          </a:p>
          <a:p>
            <a:pPr>
              <a:buNone/>
            </a:pPr>
            <a:r>
              <a:rPr lang="es-ES" sz="3400" dirty="0" smtClean="0">
                <a:latin typeface="Arial" pitchFamily="34" charset="0"/>
                <a:cs typeface="Arial" pitchFamily="34" charset="0"/>
              </a:rPr>
              <a:t>      Es </a:t>
            </a:r>
            <a:r>
              <a:rPr lang="es-ES" sz="3400" dirty="0" smtClean="0">
                <a:latin typeface="Arial" pitchFamily="34" charset="0"/>
                <a:cs typeface="Arial" pitchFamily="34" charset="0"/>
              </a:rPr>
              <a:t>el encargado de hacer todo lo concerniente al análisis del problema apoyándose en la aplicación de cuestionarios, entrevistas y observación directa para determinar las causas concretas del problema y poder proponer soluciones adecuadas a este. </a:t>
            </a:r>
            <a:endParaRPr lang="es-CO" sz="3400" dirty="0" smtClean="0">
              <a:latin typeface="Arial" pitchFamily="34" charset="0"/>
              <a:cs typeface="Arial" pitchFamily="34" charset="0"/>
            </a:endParaRPr>
          </a:p>
          <a:p>
            <a:pPr>
              <a:buNone/>
            </a:pPr>
            <a:r>
              <a:rPr lang="es-ES" sz="3400" dirty="0" smtClean="0">
                <a:latin typeface="Arial" pitchFamily="34" charset="0"/>
                <a:cs typeface="Arial" pitchFamily="34" charset="0"/>
              </a:rPr>
              <a:t>      El </a:t>
            </a:r>
            <a:r>
              <a:rPr lang="es-ES" sz="3400" dirty="0" smtClean="0">
                <a:latin typeface="Arial" pitchFamily="34" charset="0"/>
                <a:cs typeface="Arial" pitchFamily="34" charset="0"/>
              </a:rPr>
              <a:t>analista de sistemas realiza el bosquejo de la base de datos (estructura de las tablas de la base de datos, diccionarios de datos) así como también se encarga del desarrollo de procedimientos y algoritmos apoyándose en herramientas como diagramas de flujo de datos, el analista también es el encargado de realizar la Interfaz del usuario. Para después ofrecer toda esta información al programador para su posterior codificación.</a:t>
            </a:r>
            <a:endParaRPr lang="es-CO" sz="3400" dirty="0" smtClean="0">
              <a:latin typeface="Arial" pitchFamily="34" charset="0"/>
              <a:cs typeface="Arial" pitchFamily="34" charset="0"/>
            </a:endParaRPr>
          </a:p>
          <a:p>
            <a:endParaRPr lang="es-C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 sz="3000" b="1" dirty="0" smtClean="0">
                <a:latin typeface="Arial" pitchFamily="34" charset="0"/>
                <a:cs typeface="Arial" pitchFamily="34" charset="0"/>
              </a:rPr>
              <a:t>Determinación de la factibilidad.</a:t>
            </a:r>
            <a:r>
              <a:rPr lang="es-CO" sz="3000" dirty="0" smtClean="0">
                <a:latin typeface="Arial" pitchFamily="34" charset="0"/>
                <a:cs typeface="Arial" pitchFamily="34" charset="0"/>
              </a:rPr>
              <a:t/>
            </a:r>
            <a:br>
              <a:rPr lang="es-CO" sz="3000" dirty="0" smtClean="0">
                <a:latin typeface="Arial" pitchFamily="34" charset="0"/>
                <a:cs typeface="Arial" pitchFamily="34" charset="0"/>
              </a:rPr>
            </a:br>
            <a:endParaRPr lang="es-CO" sz="30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buNone/>
            </a:pPr>
            <a:r>
              <a:rPr lang="es-ES" sz="1600" dirty="0" smtClean="0">
                <a:latin typeface="Arial" pitchFamily="34" charset="0"/>
                <a:cs typeface="Arial" pitchFamily="34" charset="0"/>
              </a:rPr>
              <a:t>     Una </a:t>
            </a:r>
            <a:r>
              <a:rPr lang="es-ES" sz="1600" dirty="0" smtClean="0">
                <a:latin typeface="Arial" pitchFamily="34" charset="0"/>
                <a:cs typeface="Arial" pitchFamily="34" charset="0"/>
              </a:rPr>
              <a:t>vez ya establecido el grupo de trabajo se procede a determinar la factibilidad del proyecto que anteriormente ha sido aprobado.</a:t>
            </a:r>
            <a:endParaRPr lang="es-CO" sz="1600" dirty="0" smtClean="0">
              <a:latin typeface="Arial" pitchFamily="34" charset="0"/>
              <a:cs typeface="Arial" pitchFamily="34" charset="0"/>
            </a:endParaRPr>
          </a:p>
          <a:p>
            <a:pPr>
              <a:buNone/>
            </a:pPr>
            <a:r>
              <a:rPr lang="es-ES" sz="1600" dirty="0" smtClean="0">
                <a:latin typeface="Arial" pitchFamily="34" charset="0"/>
                <a:cs typeface="Arial" pitchFamily="34" charset="0"/>
              </a:rPr>
              <a:t>   </a:t>
            </a:r>
          </a:p>
          <a:p>
            <a:pPr>
              <a:buNone/>
            </a:pPr>
            <a:r>
              <a:rPr lang="es-ES" sz="1600" dirty="0" smtClean="0">
                <a:latin typeface="Arial" pitchFamily="34" charset="0"/>
                <a:cs typeface="Arial" pitchFamily="34" charset="0"/>
              </a:rPr>
              <a:t>  La </a:t>
            </a:r>
            <a:r>
              <a:rPr lang="es-ES" sz="1600" dirty="0" smtClean="0">
                <a:latin typeface="Arial" pitchFamily="34" charset="0"/>
                <a:cs typeface="Arial" pitchFamily="34" charset="0"/>
              </a:rPr>
              <a:t>factibilidad es conocer si un proyecto puede no realizarse esto fue mencionado en el capitulo 2 en el ciclo de vida de desarrollo de sistemas de información solo los mencionaremos estos :</a:t>
            </a:r>
            <a:endParaRPr lang="es-CO" sz="1600" dirty="0" smtClean="0">
              <a:latin typeface="Arial" pitchFamily="34" charset="0"/>
              <a:cs typeface="Arial" pitchFamily="34" charset="0"/>
            </a:endParaRPr>
          </a:p>
          <a:p>
            <a:pPr lvl="0"/>
            <a:endParaRPr lang="es-ES" sz="1600" dirty="0" smtClean="0">
              <a:latin typeface="Arial" pitchFamily="34" charset="0"/>
              <a:cs typeface="Arial" pitchFamily="34" charset="0"/>
            </a:endParaRPr>
          </a:p>
          <a:p>
            <a:pPr lvl="0"/>
            <a:endParaRPr lang="es-ES" sz="1600" dirty="0" smtClean="0">
              <a:latin typeface="Arial" pitchFamily="34" charset="0"/>
              <a:cs typeface="Arial" pitchFamily="34" charset="0"/>
            </a:endParaRPr>
          </a:p>
          <a:p>
            <a:pPr lvl="0"/>
            <a:r>
              <a:rPr lang="es-ES" sz="1600" dirty="0" smtClean="0">
                <a:latin typeface="Arial" pitchFamily="34" charset="0"/>
                <a:cs typeface="Arial" pitchFamily="34" charset="0"/>
              </a:rPr>
              <a:t>Factibilidad </a:t>
            </a:r>
            <a:r>
              <a:rPr lang="es-ES" sz="1600" dirty="0" smtClean="0">
                <a:latin typeface="Arial" pitchFamily="34" charset="0"/>
                <a:cs typeface="Arial" pitchFamily="34" charset="0"/>
              </a:rPr>
              <a:t>técnica.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Factibilidad económica.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factibilidad operacional. </a:t>
            </a:r>
            <a:endParaRPr lang="es-CO" sz="1600" dirty="0" smtClean="0">
              <a:latin typeface="Arial" pitchFamily="34" charset="0"/>
              <a:cs typeface="Arial" pitchFamily="34" charset="0"/>
            </a:endParaRPr>
          </a:p>
          <a:p>
            <a:pPr>
              <a:buNone/>
            </a:pPr>
            <a:r>
              <a:rPr lang="es-ES" sz="1600" dirty="0" smtClean="0">
                <a:latin typeface="Arial" pitchFamily="34" charset="0"/>
                <a:cs typeface="Arial" pitchFamily="34" charset="0"/>
              </a:rPr>
              <a:t>  </a:t>
            </a:r>
          </a:p>
          <a:p>
            <a:pPr>
              <a:buNone/>
            </a:pPr>
            <a:r>
              <a:rPr lang="es-ES" sz="1600" dirty="0" smtClean="0">
                <a:latin typeface="Arial" pitchFamily="34" charset="0"/>
                <a:cs typeface="Arial" pitchFamily="34" charset="0"/>
              </a:rPr>
              <a:t> </a:t>
            </a:r>
          </a:p>
          <a:p>
            <a:pPr>
              <a:buNone/>
            </a:pPr>
            <a:r>
              <a:rPr lang="es-ES" sz="1600" dirty="0" smtClean="0">
                <a:latin typeface="Arial" pitchFamily="34" charset="0"/>
                <a:cs typeface="Arial" pitchFamily="34" charset="0"/>
              </a:rPr>
              <a:t> Hay </a:t>
            </a:r>
            <a:r>
              <a:rPr lang="es-ES" sz="1600" dirty="0" smtClean="0">
                <a:latin typeface="Arial" pitchFamily="34" charset="0"/>
                <a:cs typeface="Arial" pitchFamily="34" charset="0"/>
              </a:rPr>
              <a:t>que recordar que los tres estudios de factibilidad deben ser aprobados para poder aceptar el proyecto como un proyecto factible. </a:t>
            </a:r>
            <a:endParaRPr lang="es-CO" sz="1600" dirty="0" smtClean="0">
              <a:latin typeface="Arial" pitchFamily="34" charset="0"/>
              <a:cs typeface="Arial" pitchFamily="34" charset="0"/>
            </a:endParaRPr>
          </a:p>
          <a:p>
            <a:endParaRPr lang="es-C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 sz="3000" b="1" dirty="0" smtClean="0">
                <a:latin typeface="Arial" pitchFamily="34" charset="0"/>
                <a:cs typeface="Arial" pitchFamily="34" charset="0"/>
              </a:rPr>
              <a:t>Planeación y control de actividades. </a:t>
            </a:r>
            <a:r>
              <a:rPr lang="es-CO" sz="3000" dirty="0" smtClean="0">
                <a:latin typeface="Arial" pitchFamily="34" charset="0"/>
                <a:cs typeface="Arial" pitchFamily="34" charset="0"/>
              </a:rPr>
              <a:t/>
            </a:r>
            <a:br>
              <a:rPr lang="es-CO" sz="3000" dirty="0" smtClean="0">
                <a:latin typeface="Arial" pitchFamily="34" charset="0"/>
                <a:cs typeface="Arial" pitchFamily="34" charset="0"/>
              </a:rPr>
            </a:br>
            <a:endParaRPr lang="es-CO" sz="30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r>
              <a:rPr lang="es-ES" sz="1600" dirty="0" smtClean="0">
                <a:latin typeface="Arial" pitchFamily="34" charset="0"/>
                <a:cs typeface="Arial" pitchFamily="34" charset="0"/>
              </a:rPr>
              <a:t>Todas las fases de desarrollo de sistemas de información involucran muchos tipos de actividades diferentes que juntos forman un proyecto. El líder del proyecto debe administrar el proyecto cuidadosamente para que llegue a ser un proyecto exitoso. La administración de proyectos involucra todas las tareas generales de planeación y control.</a:t>
            </a:r>
            <a:endParaRPr lang="es-CO" sz="1600" dirty="0" smtClean="0">
              <a:latin typeface="Arial" pitchFamily="34" charset="0"/>
              <a:cs typeface="Arial" pitchFamily="34" charset="0"/>
            </a:endParaRPr>
          </a:p>
          <a:p>
            <a:pPr>
              <a:buNone/>
            </a:pPr>
            <a:r>
              <a:rPr lang="es-ES" sz="1600" dirty="0" smtClean="0">
                <a:latin typeface="Arial" pitchFamily="34" charset="0"/>
                <a:cs typeface="Arial" pitchFamily="34" charset="0"/>
              </a:rPr>
              <a:t>       La </a:t>
            </a:r>
            <a:r>
              <a:rPr lang="es-ES" sz="1600" dirty="0" smtClean="0">
                <a:latin typeface="Arial" pitchFamily="34" charset="0"/>
                <a:cs typeface="Arial" pitchFamily="34" charset="0"/>
              </a:rPr>
              <a:t>planeación incluye todas las actividades requeridas para seleccionar un equipo para análisis de sistemas, la asignación de los miembros del equipo a los proyectos adecuados, la estimación del tiempo requerido para completar cada tarea y la calendarización del proyecto para que las actividades sean terminadas en forma ordenada.</a:t>
            </a:r>
            <a:endParaRPr lang="es-CO" sz="1600" dirty="0" smtClean="0">
              <a:latin typeface="Arial" pitchFamily="34" charset="0"/>
              <a:cs typeface="Arial" pitchFamily="34" charset="0"/>
            </a:endParaRPr>
          </a:p>
          <a:p>
            <a:pPr>
              <a:buNone/>
            </a:pPr>
            <a:r>
              <a:rPr lang="es-ES" sz="1600" dirty="0" smtClean="0">
                <a:latin typeface="Arial" pitchFamily="34" charset="0"/>
                <a:cs typeface="Arial" pitchFamily="34" charset="0"/>
              </a:rPr>
              <a:t>       Vamos </a:t>
            </a:r>
            <a:r>
              <a:rPr lang="es-ES" sz="1600" dirty="0" smtClean="0">
                <a:latin typeface="Arial" pitchFamily="34" charset="0"/>
                <a:cs typeface="Arial" pitchFamily="34" charset="0"/>
              </a:rPr>
              <a:t>a contemplar varias técnicas que se pueden utilizar en la realización del calendario. Algunas son muy sencillas y no muestran la interrelación entre las actividades, como son el diagrama de hitos, los diagramas de Gantt. Para mostrar dicha interrelación, se hace necesario el análisis de las redes de precedencia por medio de la técnica PERT.</a:t>
            </a:r>
            <a:endParaRPr lang="es-CO" sz="1600" dirty="0" smtClean="0">
              <a:latin typeface="Arial" pitchFamily="34" charset="0"/>
              <a:cs typeface="Arial" pitchFamily="34" charset="0"/>
            </a:endParaRPr>
          </a:p>
          <a:p>
            <a:endParaRPr lang="es-CO" sz="160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 sz="3000" b="1" dirty="0" smtClean="0">
                <a:solidFill>
                  <a:schemeClr val="bg1"/>
                </a:solidFill>
                <a:latin typeface="Arial" pitchFamily="34" charset="0"/>
                <a:cs typeface="Arial" pitchFamily="34" charset="0"/>
              </a:rPr>
              <a:t>Diagrama de hitos. </a:t>
            </a:r>
            <a:r>
              <a:rPr lang="es-CO" sz="3000" dirty="0" smtClean="0">
                <a:solidFill>
                  <a:schemeClr val="bg1"/>
                </a:solidFill>
                <a:latin typeface="Arial" pitchFamily="34" charset="0"/>
                <a:cs typeface="Arial" pitchFamily="34" charset="0"/>
              </a:rPr>
              <a:t/>
            </a:r>
            <a:br>
              <a:rPr lang="es-CO" sz="3000" dirty="0" smtClean="0">
                <a:solidFill>
                  <a:schemeClr val="bg1"/>
                </a:solidFill>
                <a:latin typeface="Arial" pitchFamily="34" charset="0"/>
                <a:cs typeface="Arial" pitchFamily="34" charset="0"/>
              </a:rPr>
            </a:br>
            <a:endParaRPr lang="es-CO" sz="3000" dirty="0">
              <a:solidFill>
                <a:schemeClr val="bg1"/>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buNone/>
            </a:pPr>
            <a:r>
              <a:rPr lang="es-ES" sz="1900" dirty="0" smtClean="0">
                <a:solidFill>
                  <a:schemeClr val="bg1"/>
                </a:solidFill>
                <a:latin typeface="Arial" pitchFamily="34" charset="0"/>
                <a:cs typeface="Arial" pitchFamily="34" charset="0"/>
              </a:rPr>
              <a:t>     </a:t>
            </a:r>
            <a:r>
              <a:rPr lang="es-ES" sz="2200" dirty="0" smtClean="0">
                <a:solidFill>
                  <a:schemeClr val="bg1"/>
                </a:solidFill>
                <a:latin typeface="Arial" pitchFamily="34" charset="0"/>
                <a:cs typeface="Arial" pitchFamily="34" charset="0"/>
              </a:rPr>
              <a:t>Podemos </a:t>
            </a:r>
            <a:r>
              <a:rPr lang="es-ES" sz="2200" dirty="0" smtClean="0">
                <a:solidFill>
                  <a:schemeClr val="bg1"/>
                </a:solidFill>
                <a:latin typeface="Arial" pitchFamily="34" charset="0"/>
                <a:cs typeface="Arial" pitchFamily="34" charset="0"/>
              </a:rPr>
              <a:t>determinar que "El diagrama de hitos es el método mas simple para determinar el calendario. Es un cuadro o tabla formado por dos columnas; en la primera se señalan las actividades y en la segunda se indican sus fechas de finalización. Las ventajas de esta técnica son la factibilidad de uso y el mínimo coste de preparación. Las desventajas son la incertidumbre existente sobre las fechas de comienzo de las actividades y la imposibilidad de reflejar las interrelaciones entre ellas. Esta técnica también se utiliza para resumir calendarios complejos que contienen muchas tareas". </a:t>
            </a:r>
            <a:endParaRPr lang="es-CO" sz="2200" dirty="0" smtClean="0">
              <a:solidFill>
                <a:schemeClr val="bg1"/>
              </a:solidFill>
              <a:latin typeface="Arial" pitchFamily="34" charset="0"/>
              <a:cs typeface="Arial" pitchFamily="34" charset="0"/>
            </a:endParaRPr>
          </a:p>
          <a:p>
            <a:pPr>
              <a:buNone/>
            </a:pPr>
            <a:endParaRPr lang="es-CO"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latin typeface="Arial" pitchFamily="34" charset="0"/>
                <a:cs typeface="Arial" pitchFamily="34" charset="0"/>
              </a:rPr>
              <a:t>Diagrama de Gantt.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normAutofit fontScale="70000" lnSpcReduction="20000"/>
          </a:bodyPr>
          <a:lstStyle/>
          <a:p>
            <a:r>
              <a:rPr lang="es-ES" sz="2600" dirty="0" smtClean="0">
                <a:latin typeface="Arial" pitchFamily="34" charset="0"/>
                <a:cs typeface="Arial" pitchFamily="34" charset="0"/>
              </a:rPr>
              <a:t>Otra técnica utilizada para la calendarización de las actividades es "El diagrama de Gantt” se utiliza frecuentemente en proyectos pequeños (menos de 25 actividades) y supera algunos de los inconvenientes de los diagramas de hitos. Este tipo de calendario es seguramente el más utilizado, quizás por que muchas personas lo encuentran más comprensible que las redes de precedencia. Aunque con estos diagramas no es posible representar las dependencias entre las actividades, es más fácil representar sus posibles solapamientos que en una red PERT. En muchos casos, las redes PERT se trasladan a un diagrama de Gantt. El diagrama de Gantt se puede utilizar para estimar los recursos y el presupuesto en función del tiempo. Esto se realiza identificando el total de recursos (el presupuesto) necesarios por unidad de tiempo para cada actividad y calculando el total para todas las actividades que ocurran durante un periodo de tiempo especifico". </a:t>
            </a:r>
            <a:endParaRPr lang="es-CO" sz="2600" dirty="0" smtClean="0">
              <a:latin typeface="Arial" pitchFamily="34" charset="0"/>
              <a:cs typeface="Arial" pitchFamily="34" charset="0"/>
            </a:endParaRPr>
          </a:p>
          <a:p>
            <a:pPr>
              <a:buNone/>
            </a:pPr>
            <a:r>
              <a:rPr lang="es-ES" sz="2600" dirty="0" smtClean="0">
                <a:latin typeface="Arial" pitchFamily="34" charset="0"/>
                <a:cs typeface="Arial" pitchFamily="34" charset="0"/>
              </a:rPr>
              <a:t>      El </a:t>
            </a:r>
            <a:r>
              <a:rPr lang="es-ES" sz="2600" dirty="0" smtClean="0">
                <a:latin typeface="Arial" pitchFamily="34" charset="0"/>
                <a:cs typeface="Arial" pitchFamily="34" charset="0"/>
              </a:rPr>
              <a:t>diagrama de Gantt es un diagrama de barras en forma de tabla donde se hace referencia cruzada entre las tareas (filas) y los tiempos de duración de las mismas (columnas).</a:t>
            </a:r>
            <a:endParaRPr lang="es-CO" sz="2600" dirty="0" smtClean="0">
              <a:latin typeface="Arial" pitchFamily="34" charset="0"/>
              <a:cs typeface="Arial" pitchFamily="34" charset="0"/>
            </a:endParaRPr>
          </a:p>
          <a:p>
            <a:endParaRPr lang="es-C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latin typeface="Arial" pitchFamily="34" charset="0"/>
                <a:cs typeface="Arial" pitchFamily="34" charset="0"/>
              </a:rPr>
              <a:t>Técnica PERT.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buNone/>
            </a:pPr>
            <a:r>
              <a:rPr lang="es-ES" sz="1600" dirty="0" smtClean="0">
                <a:latin typeface="Arial" pitchFamily="34" charset="0"/>
                <a:cs typeface="Arial" pitchFamily="34" charset="0"/>
              </a:rPr>
              <a:t>    "</a:t>
            </a:r>
            <a:r>
              <a:rPr lang="es-ES" sz="1600" dirty="0" smtClean="0">
                <a:latin typeface="Arial" pitchFamily="34" charset="0"/>
                <a:cs typeface="Arial" pitchFamily="34" charset="0"/>
              </a:rPr>
              <a:t>Hasta finales de los sesenta, los diagramas de Gantt eran prácticamente el único método de planificación y control y proyectos. A finales de los años cincuenta aparece, una técnica para la planificación de proyectos, que es PERT. La técnica se inicia en 1957 por problemas surgidos en la planificación y control del proyecto polaris". </a:t>
            </a:r>
            <a:endParaRPr lang="es-CO" sz="1600" dirty="0" smtClean="0">
              <a:latin typeface="Arial" pitchFamily="34" charset="0"/>
              <a:cs typeface="Arial" pitchFamily="34" charset="0"/>
            </a:endParaRPr>
          </a:p>
          <a:p>
            <a:pPr>
              <a:buNone/>
            </a:pPr>
            <a:r>
              <a:rPr lang="es-ES" sz="1600" dirty="0" smtClean="0">
                <a:latin typeface="Arial" pitchFamily="34" charset="0"/>
                <a:cs typeface="Arial" pitchFamily="34" charset="0"/>
              </a:rPr>
              <a:t>      Es </a:t>
            </a:r>
            <a:r>
              <a:rPr lang="es-ES" sz="1600" dirty="0" smtClean="0">
                <a:latin typeface="Arial" pitchFamily="34" charset="0"/>
                <a:cs typeface="Arial" pitchFamily="34" charset="0"/>
              </a:rPr>
              <a:t>conveniente usar esta técnica cuando un proyecto:</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Tiene todas sus actividades bien formadas.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Las actividades se pueden comenzar, interrumpir y realizar de forma separada dentro de una secuencia dada.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Las actividades se pueden relacionar con otras.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Las actividades están ordenadas de forma que se pueda seguir una secuencia.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Una vez comenzada una actividad, debe continuar sin interrupción hasta su finalización. </a:t>
            </a:r>
            <a:endParaRPr lang="es-CO" sz="1600" dirty="0" smtClean="0">
              <a:latin typeface="Arial" pitchFamily="34" charset="0"/>
              <a:cs typeface="Arial" pitchFamily="34" charset="0"/>
            </a:endParaRPr>
          </a:p>
          <a:p>
            <a:pPr>
              <a:buNone/>
            </a:pP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lvl="3" algn="just"/>
            <a:r>
              <a:rPr lang="es-ES" b="1" dirty="0">
                <a:latin typeface="Arial" pitchFamily="34" charset="0"/>
                <a:cs typeface="Arial" pitchFamily="34" charset="0"/>
              </a:rPr>
              <a:t>Diseño. </a:t>
            </a:r>
            <a:r>
              <a:rPr lang="es-CO" sz="1600" dirty="0">
                <a:latin typeface="Arial" pitchFamily="34" charset="0"/>
                <a:cs typeface="Arial" pitchFamily="34" charset="0"/>
              </a:rPr>
              <a:t/>
            </a:r>
            <a:br>
              <a:rPr lang="es-CO" sz="1600" dirty="0">
                <a:latin typeface="Arial" pitchFamily="34" charset="0"/>
                <a:cs typeface="Arial" pitchFamily="34" charset="0"/>
              </a:rPr>
            </a:br>
            <a:r>
              <a:rPr lang="es-ES" dirty="0">
                <a:latin typeface="Arial" pitchFamily="34" charset="0"/>
                <a:cs typeface="Arial" pitchFamily="34" charset="0"/>
              </a:rPr>
              <a:t>Es muy parecida a la etapa de factibilidad en la que se refiere a la organización y a la administración pero en esta se detalla mejor el presupuesto, la calendarización y el financiamiento que le otorgan al proyecto.</a:t>
            </a:r>
            <a:r>
              <a:rPr lang="es-CO" sz="1600" dirty="0">
                <a:latin typeface="Arial" pitchFamily="34" charset="0"/>
                <a:cs typeface="Arial" pitchFamily="34" charset="0"/>
              </a:rPr>
              <a:t/>
            </a:r>
            <a:br>
              <a:rPr lang="es-CO" sz="1600" dirty="0">
                <a:latin typeface="Arial" pitchFamily="34" charset="0"/>
                <a:cs typeface="Arial" pitchFamily="34" charset="0"/>
              </a:rPr>
            </a:br>
            <a:endParaRPr lang="es-CO" dirty="0">
              <a:latin typeface="Arial" pitchFamily="34" charset="0"/>
              <a:cs typeface="Arial" pitchFamily="34" charset="0"/>
            </a:endParaRPr>
          </a:p>
        </p:txBody>
      </p:sp>
      <p:sp>
        <p:nvSpPr>
          <p:cNvPr id="3" name="2 Subtítulo"/>
          <p:cNvSpPr>
            <a:spLocks noGrp="1"/>
          </p:cNvSpPr>
          <p:nvPr>
            <p:ph type="subTitle" idx="1"/>
          </p:nvPr>
        </p:nvSpPr>
        <p:spPr/>
        <p:txBody>
          <a:bodyPr>
            <a:normAutofit fontScale="62500" lnSpcReduction="20000"/>
          </a:bodyPr>
          <a:lstStyle/>
          <a:p>
            <a:pPr lvl="3" algn="just"/>
            <a:r>
              <a:rPr lang="es-ES" sz="3600" b="1" dirty="0" smtClean="0">
                <a:solidFill>
                  <a:schemeClr val="tx1"/>
                </a:solidFill>
                <a:latin typeface="Arial" pitchFamily="34" charset="0"/>
                <a:cs typeface="Arial" pitchFamily="34" charset="0"/>
              </a:rPr>
              <a:t>Producción. </a:t>
            </a:r>
            <a:endParaRPr lang="es-CO" sz="3600" b="1" dirty="0" smtClean="0">
              <a:solidFill>
                <a:schemeClr val="tx1"/>
              </a:solidFill>
              <a:latin typeface="Arial" pitchFamily="34" charset="0"/>
              <a:cs typeface="Arial" pitchFamily="34" charset="0"/>
            </a:endParaRPr>
          </a:p>
          <a:p>
            <a:pPr algn="just"/>
            <a:r>
              <a:rPr lang="es-ES" sz="2900" dirty="0" smtClean="0">
                <a:solidFill>
                  <a:schemeClr val="tx1"/>
                </a:solidFill>
                <a:latin typeface="Arial" pitchFamily="34" charset="0"/>
                <a:cs typeface="Arial" pitchFamily="34" charset="0"/>
              </a:rPr>
              <a:t>Se realiza en todas las actividades concernientes a la creación del proyecto. Hay que decir que esta etapa se caracteriza por ser totalmente diferente a las demás ya que las anteriores la fase de factibilidad y la fase de diseño son orgánicas y de carácter evolutivo, mientras que la fase de producción es de alto grado mecanicista.</a:t>
            </a:r>
            <a:endParaRPr lang="es-CO" sz="2900" dirty="0" smtClean="0">
              <a:solidFill>
                <a:schemeClr val="tx1"/>
              </a:solidFill>
              <a:latin typeface="Arial" pitchFamily="34" charset="0"/>
              <a:cs typeface="Arial" pitchFamily="34" charset="0"/>
            </a:endParaRPr>
          </a:p>
          <a:p>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lvl="3" algn="just"/>
            <a:r>
              <a:rPr lang="es-ES" b="1" dirty="0">
                <a:latin typeface="Arial" pitchFamily="34" charset="0"/>
                <a:cs typeface="Arial" pitchFamily="34" charset="0"/>
              </a:rPr>
              <a:t>Culminación y puesta en marcha. </a:t>
            </a:r>
            <a:r>
              <a:rPr lang="es-CO" sz="1600" dirty="0">
                <a:latin typeface="Arial" pitchFamily="34" charset="0"/>
                <a:cs typeface="Arial" pitchFamily="34" charset="0"/>
              </a:rPr>
              <a:t/>
            </a:r>
            <a:br>
              <a:rPr lang="es-CO" sz="1600" dirty="0">
                <a:latin typeface="Arial" pitchFamily="34" charset="0"/>
                <a:cs typeface="Arial" pitchFamily="34" charset="0"/>
              </a:rPr>
            </a:br>
            <a:r>
              <a:rPr lang="es-ES" sz="1600" dirty="0">
                <a:latin typeface="Arial" pitchFamily="34" charset="0"/>
                <a:cs typeface="Arial" pitchFamily="34" charset="0"/>
              </a:rPr>
              <a:t>Culminación y puesta en marcha: En esta etapa se hacen pruebas finales al proyecto realizado. También se da mantenimiento periódicamente verificando que no tenga fallas lógicas</a:t>
            </a:r>
            <a:r>
              <a:rPr lang="es-ES" dirty="0">
                <a:latin typeface="Arial" pitchFamily="34" charset="0"/>
                <a:cs typeface="Arial" pitchFamily="34" charset="0"/>
              </a:rPr>
              <a:t>.</a:t>
            </a:r>
            <a:r>
              <a:rPr lang="es-CO" sz="1600" dirty="0">
                <a:latin typeface="Arial" pitchFamily="34" charset="0"/>
                <a:cs typeface="Arial" pitchFamily="34" charset="0"/>
              </a:rPr>
              <a:t/>
            </a:r>
            <a:br>
              <a:rPr lang="es-CO" sz="1600" dirty="0">
                <a:latin typeface="Arial" pitchFamily="34" charset="0"/>
                <a:cs typeface="Arial" pitchFamily="34" charset="0"/>
              </a:rPr>
            </a:br>
            <a:endParaRPr lang="es-CO" dirty="0">
              <a:latin typeface="Arial" pitchFamily="34" charset="0"/>
              <a:cs typeface="Arial" pitchFamily="34" charset="0"/>
            </a:endParaRPr>
          </a:p>
        </p:txBody>
      </p:sp>
      <p:sp>
        <p:nvSpPr>
          <p:cNvPr id="3" name="2 Subtítulo"/>
          <p:cNvSpPr>
            <a:spLocks noGrp="1"/>
          </p:cNvSpPr>
          <p:nvPr>
            <p:ph type="subTitle" idx="1"/>
          </p:nvPr>
        </p:nvSpPr>
        <p:spPr/>
        <p:txBody>
          <a:bodyPr>
            <a:normAutofit fontScale="40000" lnSpcReduction="20000"/>
          </a:bodyPr>
          <a:lstStyle/>
          <a:p>
            <a:pPr lvl="2" algn="just"/>
            <a:r>
              <a:rPr lang="es-ES" sz="3800" b="1" dirty="0" smtClean="0">
                <a:solidFill>
                  <a:schemeClr val="tx1"/>
                </a:solidFill>
                <a:latin typeface="Arial" pitchFamily="34" charset="0"/>
                <a:cs typeface="Arial" pitchFamily="34" charset="0"/>
              </a:rPr>
              <a:t>¿Qué es un sistema? </a:t>
            </a:r>
            <a:endParaRPr lang="es-CO" sz="3800" dirty="0" smtClean="0">
              <a:solidFill>
                <a:schemeClr val="tx1"/>
              </a:solidFill>
              <a:latin typeface="Arial" pitchFamily="34" charset="0"/>
              <a:cs typeface="Arial" pitchFamily="34" charset="0"/>
            </a:endParaRPr>
          </a:p>
          <a:p>
            <a:pPr algn="just"/>
            <a:r>
              <a:rPr lang="es-ES" sz="3400" dirty="0" smtClean="0">
                <a:solidFill>
                  <a:schemeClr val="tx1"/>
                </a:solidFill>
                <a:latin typeface="Arial" pitchFamily="34" charset="0"/>
                <a:cs typeface="Arial" pitchFamily="34" charset="0"/>
              </a:rPr>
              <a:t>Es un conjunto de elementos organizados que se encuentran en interacción, que buscan alguna meta o metas comunes, operando para ello sobre </a:t>
            </a:r>
            <a:r>
              <a:rPr lang="es-ES" sz="3400" dirty="0" smtClean="0">
                <a:solidFill>
                  <a:schemeClr val="tx1"/>
                </a:solidFill>
                <a:latin typeface="Arial" pitchFamily="34" charset="0"/>
                <a:cs typeface="Arial" pitchFamily="34" charset="0"/>
                <a:hlinkClick r:id="rId3"/>
              </a:rPr>
              <a:t>datos</a:t>
            </a:r>
            <a:r>
              <a:rPr lang="es-ES" sz="3400" dirty="0" smtClean="0">
                <a:solidFill>
                  <a:schemeClr val="tx1"/>
                </a:solidFill>
                <a:latin typeface="Arial" pitchFamily="34" charset="0"/>
                <a:cs typeface="Arial" pitchFamily="34" charset="0"/>
              </a:rPr>
              <a:t> o información sobre energía o materia u organismos en una referencia temporal para producir como salida información o energía u organismos". </a:t>
            </a:r>
            <a:endParaRPr lang="es-CO" sz="3400" dirty="0" smtClean="0">
              <a:solidFill>
                <a:schemeClr val="tx1"/>
              </a:solidFill>
              <a:latin typeface="Arial" pitchFamily="34" charset="0"/>
              <a:cs typeface="Arial" pitchFamily="34" charset="0"/>
            </a:endParaRPr>
          </a:p>
          <a:p>
            <a:pPr algn="just"/>
            <a:r>
              <a:rPr lang="es-ES" sz="3400" dirty="0" smtClean="0">
                <a:solidFill>
                  <a:schemeClr val="tx1"/>
                </a:solidFill>
                <a:latin typeface="Arial" pitchFamily="34" charset="0"/>
                <a:cs typeface="Arial" pitchFamily="34" charset="0"/>
              </a:rPr>
              <a:t>En resumen podemos definir que sistema es un conjunto de cosas, objetos, conceptos y elementos conectados unos con otros que interactúan para lograr un objetivo en común.</a:t>
            </a:r>
            <a:endParaRPr lang="es-CO" sz="3400" dirty="0" smtClean="0">
              <a:solidFill>
                <a:schemeClr val="tx1"/>
              </a:solidFill>
              <a:latin typeface="Arial" pitchFamily="34" charset="0"/>
              <a:cs typeface="Arial" pitchFamily="34" charset="0"/>
            </a:endParaRPr>
          </a:p>
          <a:p>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fontScale="90000"/>
          </a:bodyPr>
          <a:lstStyle/>
          <a:p>
            <a:r>
              <a:rPr lang="es-ES" b="1" dirty="0" smtClean="0">
                <a:latin typeface="Arial" pitchFamily="34" charset="0"/>
                <a:cs typeface="Arial" pitchFamily="34" charset="0"/>
              </a:rPr>
              <a:t>Elementos de un sistema. </a:t>
            </a:r>
            <a:r>
              <a:rPr lang="es-CO" dirty="0" smtClean="0">
                <a:latin typeface="Arial" pitchFamily="34" charset="0"/>
                <a:cs typeface="Arial" pitchFamily="34" charset="0"/>
              </a:rPr>
              <a:t/>
            </a:r>
            <a:br>
              <a:rPr lang="es-CO" dirty="0" smtClean="0">
                <a:latin typeface="Arial" pitchFamily="34" charset="0"/>
                <a:cs typeface="Arial" pitchFamily="34" charset="0"/>
              </a:rPr>
            </a:br>
            <a:endParaRPr lang="es-CO" dirty="0">
              <a:latin typeface="Arial" pitchFamily="34" charset="0"/>
              <a:cs typeface="Arial" pitchFamily="34" charset="0"/>
            </a:endParaRPr>
          </a:p>
        </p:txBody>
      </p:sp>
      <p:sp>
        <p:nvSpPr>
          <p:cNvPr id="10" name="9 Marcador de contenido"/>
          <p:cNvSpPr>
            <a:spLocks noGrp="1"/>
          </p:cNvSpPr>
          <p:nvPr>
            <p:ph idx="1"/>
          </p:nvPr>
        </p:nvSpPr>
        <p:spPr/>
        <p:txBody>
          <a:bodyPr/>
          <a:lstStyle/>
          <a:p>
            <a:pPr>
              <a:buNone/>
            </a:pPr>
            <a:endParaRPr lang="es-ES" sz="1600" dirty="0" smtClean="0"/>
          </a:p>
          <a:p>
            <a:pPr>
              <a:buNone/>
            </a:pPr>
            <a:endParaRPr lang="es-ES" sz="1600" dirty="0" smtClean="0"/>
          </a:p>
          <a:p>
            <a:pPr>
              <a:buNone/>
            </a:pPr>
            <a:r>
              <a:rPr lang="es-ES" sz="1600" dirty="0" smtClean="0">
                <a:latin typeface="Arial" pitchFamily="34" charset="0"/>
                <a:cs typeface="Arial" pitchFamily="34" charset="0"/>
              </a:rPr>
              <a:t>Los elementos de un sistema son:</a:t>
            </a: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 </a:t>
            </a:r>
            <a:r>
              <a:rPr lang="es-ES" sz="1600" b="1" dirty="0" smtClean="0">
                <a:latin typeface="Arial" pitchFamily="34" charset="0"/>
                <a:cs typeface="Arial" pitchFamily="34" charset="0"/>
              </a:rPr>
              <a:t>Conceptos</a:t>
            </a:r>
            <a:r>
              <a:rPr lang="es-ES" sz="1600" dirty="0" smtClean="0">
                <a:latin typeface="Arial" pitchFamily="34" charset="0"/>
                <a:cs typeface="Arial" pitchFamily="34" charset="0"/>
              </a:rPr>
              <a:t>.- definiciones de cosas o actividades. </a:t>
            </a:r>
          </a:p>
          <a:p>
            <a:pPr lvl="0" algn="just"/>
            <a:r>
              <a:rPr lang="es-ES" sz="1600" b="1" dirty="0" smtClean="0">
                <a:latin typeface="Arial" pitchFamily="34" charset="0"/>
                <a:cs typeface="Arial" pitchFamily="34" charset="0"/>
              </a:rPr>
              <a:t>Objetos</a:t>
            </a:r>
            <a:r>
              <a:rPr lang="es-ES" sz="1600" dirty="0" smtClean="0">
                <a:latin typeface="Arial" pitchFamily="34" charset="0"/>
                <a:cs typeface="Arial" pitchFamily="34" charset="0"/>
              </a:rPr>
              <a:t>.- pueden ser por ejemplo, una maquina de escribir compuesta de varias partes. </a:t>
            </a:r>
            <a:endParaRPr lang="es-CO" sz="1600" dirty="0" smtClean="0">
              <a:latin typeface="Arial" pitchFamily="34" charset="0"/>
              <a:cs typeface="Arial" pitchFamily="34" charset="0"/>
            </a:endParaRPr>
          </a:p>
          <a:p>
            <a:pPr lvl="0" algn="just"/>
            <a:r>
              <a:rPr lang="es-ES" sz="1600" b="1" dirty="0" smtClean="0">
                <a:latin typeface="Arial" pitchFamily="34" charset="0"/>
                <a:cs typeface="Arial" pitchFamily="34" charset="0"/>
              </a:rPr>
              <a:t>Sujetos</a:t>
            </a:r>
            <a:r>
              <a:rPr lang="es-ES" sz="1600" dirty="0" smtClean="0">
                <a:latin typeface="Arial" pitchFamily="34" charset="0"/>
                <a:cs typeface="Arial" pitchFamily="34" charset="0"/>
              </a:rPr>
              <a:t>.- como puede ser los integrantes de un equipo de fútbol. </a:t>
            </a:r>
          </a:p>
          <a:p>
            <a:pPr lvl="0" algn="just">
              <a:buNone/>
            </a:pPr>
            <a:endParaRPr lang="es-ES"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Todo sistema cuenta con estos elementos. Por tanto también se dice que un sistema es un agregado de entidades que están formadas por elementos.</a:t>
            </a:r>
            <a:endParaRPr lang="es-CO"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a:t>
            </a:r>
            <a:endParaRPr lang="es-CO" sz="1600" dirty="0" smtClean="0">
              <a:latin typeface="Arial" pitchFamily="34" charset="0"/>
              <a:cs typeface="Arial" pitchFamily="34" charset="0"/>
            </a:endParaRPr>
          </a:p>
          <a:p>
            <a:pPr lvl="0">
              <a:buNone/>
            </a:pPr>
            <a:endParaRPr lang="es-ES" sz="1600" dirty="0" smtClean="0"/>
          </a:p>
          <a:p>
            <a:pPr lvl="0">
              <a:buNone/>
            </a:pPr>
            <a:endParaRPr lang="es-CO" sz="1600" dirty="0" smtClean="0"/>
          </a:p>
          <a:p>
            <a:pPr>
              <a:buNone/>
            </a:pPr>
            <a:endParaRPr lang="es-CO" dirty="0" smtClean="0"/>
          </a:p>
          <a:p>
            <a:pPr>
              <a:buNone/>
            </a:pPr>
            <a:endParaRPr lang="es-CO" dirty="0" smtClean="0"/>
          </a:p>
          <a:p>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500" b="1" dirty="0">
                <a:latin typeface="Arial" pitchFamily="34" charset="0"/>
                <a:cs typeface="Arial" pitchFamily="34" charset="0"/>
              </a:rPr>
              <a:t>Ciclo de vida del desarrollo de sistemas. </a:t>
            </a:r>
            <a:r>
              <a:rPr lang="es-CO" sz="2500" dirty="0">
                <a:latin typeface="Arial" pitchFamily="34" charset="0"/>
                <a:cs typeface="Arial" pitchFamily="34" charset="0"/>
              </a:rPr>
              <a:t/>
            </a:r>
            <a:br>
              <a:rPr lang="es-CO" sz="2500" dirty="0">
                <a:latin typeface="Arial" pitchFamily="34" charset="0"/>
                <a:cs typeface="Arial" pitchFamily="34" charset="0"/>
              </a:rPr>
            </a:br>
            <a:endParaRPr lang="es-CO" sz="25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sz="1600" dirty="0" smtClean="0">
                <a:latin typeface="Arial" pitchFamily="34" charset="0"/>
                <a:cs typeface="Arial" pitchFamily="34" charset="0"/>
              </a:rPr>
              <a:t>       Todo sistema tiene un ciclo de vida así como los humanos nacemos, crecemos, nos reproducimos y morimos, los sistemas cuentan con un ciclo. Muchos autores manejan menos o mas etapas pero la idea es la misma a continuación solo describiremos el ciclo de vida que desde un punto de vista es el más entendible.</a:t>
            </a:r>
            <a:endParaRPr lang="es-CO" sz="1600" dirty="0" smtClean="0">
              <a:latin typeface="Arial" pitchFamily="34" charset="0"/>
              <a:cs typeface="Arial" pitchFamily="34" charset="0"/>
            </a:endParaRPr>
          </a:p>
          <a:p>
            <a:pPr>
              <a:buNone/>
            </a:pPr>
            <a:endParaRPr lang="es-ES" sz="1800" b="1" dirty="0" smtClean="0">
              <a:latin typeface="Arial" pitchFamily="34" charset="0"/>
              <a:cs typeface="Arial" pitchFamily="34" charset="0"/>
            </a:endParaRPr>
          </a:p>
          <a:p>
            <a:pPr>
              <a:buNone/>
            </a:pPr>
            <a:endParaRPr lang="es-ES" sz="1800" b="1" dirty="0" smtClean="0">
              <a:latin typeface="Arial" pitchFamily="34" charset="0"/>
              <a:cs typeface="Arial" pitchFamily="34" charset="0"/>
            </a:endParaRPr>
          </a:p>
          <a:p>
            <a:pPr>
              <a:buNone/>
            </a:pPr>
            <a:r>
              <a:rPr lang="es-ES" sz="1800" b="1" dirty="0" smtClean="0">
                <a:latin typeface="Arial" pitchFamily="34" charset="0"/>
                <a:cs typeface="Arial" pitchFamily="34" charset="0"/>
              </a:rPr>
              <a:t>Fases:</a:t>
            </a:r>
            <a:endParaRPr lang="es-CO" sz="1800" dirty="0" smtClean="0">
              <a:latin typeface="Arial" pitchFamily="34" charset="0"/>
              <a:cs typeface="Arial" pitchFamily="34" charset="0"/>
            </a:endParaRPr>
          </a:p>
          <a:p>
            <a:pPr lvl="0"/>
            <a:r>
              <a:rPr lang="es-ES" sz="1600" dirty="0" smtClean="0">
                <a:latin typeface="Arial" pitchFamily="34" charset="0"/>
                <a:cs typeface="Arial" pitchFamily="34" charset="0"/>
              </a:rPr>
              <a:t>Fase conceptual.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Fase de definición.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Fase de adquisición o de producción.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Fase operacional. </a:t>
            </a:r>
            <a:endParaRPr lang="es-CO" sz="1600" dirty="0" smtClean="0">
              <a:latin typeface="Arial" pitchFamily="34" charset="0"/>
              <a:cs typeface="Arial" pitchFamily="34" charset="0"/>
            </a:endParaRPr>
          </a:p>
          <a:p>
            <a:pPr lvl="0"/>
            <a:r>
              <a:rPr lang="es-ES" sz="1600" dirty="0" smtClean="0">
                <a:latin typeface="Arial" pitchFamily="34" charset="0"/>
                <a:cs typeface="Arial" pitchFamily="34" charset="0"/>
              </a:rPr>
              <a:t>Fase de muerte. </a:t>
            </a:r>
            <a:endParaRPr lang="es-CO" sz="1600" dirty="0" smtClean="0">
              <a:latin typeface="Arial" pitchFamily="34" charset="0"/>
              <a:cs typeface="Arial" pitchFamily="34" charset="0"/>
            </a:endParaRPr>
          </a:p>
          <a:p>
            <a:pPr>
              <a:buNone/>
            </a:pPr>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3" algn="ctr" rtl="0">
              <a:spcBef>
                <a:spcPct val="0"/>
              </a:spcBef>
            </a:pPr>
            <a:r>
              <a:rPr lang="es-ES" sz="3000" b="1" dirty="0">
                <a:solidFill>
                  <a:schemeClr val="bg1"/>
                </a:solidFill>
                <a:latin typeface="Arial" pitchFamily="34" charset="0"/>
                <a:cs typeface="Arial" pitchFamily="34" charset="0"/>
              </a:rPr>
              <a:t>Fase conceptual (Descripción) </a:t>
            </a:r>
            <a:r>
              <a:rPr lang="es-CO" sz="3000" dirty="0">
                <a:solidFill>
                  <a:schemeClr val="bg1"/>
                </a:solidFill>
                <a:latin typeface="Arial" pitchFamily="34" charset="0"/>
                <a:cs typeface="Arial" pitchFamily="34" charset="0"/>
              </a:rPr>
              <a:t/>
            </a:r>
            <a:br>
              <a:rPr lang="es-CO" sz="3000" dirty="0">
                <a:solidFill>
                  <a:schemeClr val="bg1"/>
                </a:solidFill>
                <a:latin typeface="Arial" pitchFamily="34" charset="0"/>
                <a:cs typeface="Arial" pitchFamily="34" charset="0"/>
              </a:rPr>
            </a:br>
            <a:endParaRPr lang="es-CO" sz="3000" dirty="0">
              <a:solidFill>
                <a:schemeClr val="bg1"/>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ES" sz="1600" dirty="0" smtClean="0">
                <a:solidFill>
                  <a:schemeClr val="bg1"/>
                </a:solidFill>
                <a:latin typeface="Arial" pitchFamily="34" charset="0"/>
                <a:cs typeface="Arial" pitchFamily="34" charset="0"/>
              </a:rPr>
              <a:t>"La fase conceptual es aquella en la que la idea se concibe y se le hace una evaluación preliminar".</a:t>
            </a:r>
            <a:endParaRPr lang="es-CO" sz="1600" dirty="0" smtClean="0">
              <a:solidFill>
                <a:schemeClr val="bg1"/>
              </a:solidFill>
              <a:latin typeface="Arial" pitchFamily="34" charset="0"/>
              <a:cs typeface="Arial" pitchFamily="34" charset="0"/>
            </a:endParaRPr>
          </a:p>
          <a:p>
            <a:pPr algn="just"/>
            <a:r>
              <a:rPr lang="es-ES" sz="1600" dirty="0" smtClean="0">
                <a:solidFill>
                  <a:schemeClr val="bg1"/>
                </a:solidFill>
                <a:latin typeface="Arial" pitchFamily="34" charset="0"/>
                <a:cs typeface="Arial" pitchFamily="34" charset="0"/>
              </a:rPr>
              <a:t>En esta fase se examinan el medio se realizan pronósticos se evalúan los objetivos y alternativas, se realiza una evaluación por primera vez de costos y aspectos relacionados con el tiempo del sistema al mismo tiempo se hace la estrategia básica la organización y los requerimientos de recursos.</a:t>
            </a:r>
            <a:endParaRPr lang="es-CO" sz="1600" dirty="0" smtClean="0">
              <a:solidFill>
                <a:schemeClr val="bg1"/>
              </a:solidFill>
              <a:latin typeface="Arial" pitchFamily="34" charset="0"/>
              <a:cs typeface="Arial" pitchFamily="34" charset="0"/>
            </a:endParaRPr>
          </a:p>
          <a:p>
            <a:pPr algn="just">
              <a:buNone/>
            </a:pPr>
            <a:r>
              <a:rPr lang="es-CO" sz="1800" b="1" dirty="0" smtClean="0">
                <a:solidFill>
                  <a:schemeClr val="bg1"/>
                </a:solidFill>
                <a:latin typeface="Arial" pitchFamily="34" charset="0"/>
                <a:cs typeface="Arial" pitchFamily="34" charset="0"/>
              </a:rPr>
              <a:t> </a:t>
            </a:r>
            <a:r>
              <a:rPr lang="es-ES" sz="1800" b="1" dirty="0" smtClean="0">
                <a:solidFill>
                  <a:schemeClr val="bg1"/>
                </a:solidFill>
                <a:latin typeface="Arial" pitchFamily="34" charset="0"/>
                <a:cs typeface="Arial" pitchFamily="34" charset="0"/>
              </a:rPr>
              <a:t>Fase de definición. </a:t>
            </a:r>
            <a:endParaRPr lang="es-CO" sz="1800" dirty="0" smtClean="0">
              <a:solidFill>
                <a:schemeClr val="bg1"/>
              </a:solidFill>
              <a:latin typeface="Arial" pitchFamily="34" charset="0"/>
              <a:cs typeface="Arial" pitchFamily="34" charset="0"/>
            </a:endParaRPr>
          </a:p>
          <a:p>
            <a:pPr algn="just"/>
            <a:r>
              <a:rPr lang="es-ES" sz="1600" dirty="0" smtClean="0">
                <a:solidFill>
                  <a:schemeClr val="bg1"/>
                </a:solidFill>
                <a:latin typeface="Arial" pitchFamily="34" charset="0"/>
                <a:cs typeface="Arial" pitchFamily="34" charset="0"/>
              </a:rPr>
              <a:t>El propósito principal de esta fase es definir lo mas pronto posible y exacto, los costos, los programas, la realización y los requerimientos de recursos y si todos estos elementos concordaran económica y técnicamente.</a:t>
            </a:r>
            <a:endParaRPr lang="es-CO" sz="1600" dirty="0" smtClean="0">
              <a:solidFill>
                <a:schemeClr val="bg1"/>
              </a:solidFill>
              <a:latin typeface="Arial" pitchFamily="34" charset="0"/>
              <a:cs typeface="Arial" pitchFamily="34" charset="0"/>
            </a:endParaRPr>
          </a:p>
          <a:p>
            <a:pPr algn="just"/>
            <a:r>
              <a:rPr lang="es-ES" sz="1600" dirty="0" smtClean="0">
                <a:solidFill>
                  <a:schemeClr val="bg1"/>
                </a:solidFill>
                <a:latin typeface="Arial" pitchFamily="34" charset="0"/>
                <a:cs typeface="Arial" pitchFamily="34" charset="0"/>
              </a:rPr>
              <a:t>"La fase de definición solo narra con mayor detalle que es lo que queremos hacer, cuando queremos hacerlo, como lo llevaremos a acabo y cuanto costara".</a:t>
            </a:r>
            <a:endParaRPr lang="es-CO" sz="1600" dirty="0" smtClean="0">
              <a:solidFill>
                <a:schemeClr val="bg1"/>
              </a:solidFill>
              <a:latin typeface="Arial" pitchFamily="34" charset="0"/>
              <a:cs typeface="Arial" pitchFamily="34" charset="0"/>
            </a:endParaRPr>
          </a:p>
          <a:p>
            <a:pPr algn="just">
              <a:buNone/>
            </a:pPr>
            <a:endParaRPr lang="es-CO" sz="1600" dirty="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3" algn="ctr" rtl="0">
              <a:spcBef>
                <a:spcPct val="0"/>
              </a:spcBef>
            </a:pPr>
            <a:r>
              <a:rPr lang="es-ES" sz="3000" b="1" dirty="0">
                <a:latin typeface="Arial" pitchFamily="34" charset="0"/>
                <a:cs typeface="Arial" pitchFamily="34" charset="0"/>
              </a:rPr>
              <a:t>Fase de adquisición o de producción. </a:t>
            </a:r>
            <a:r>
              <a:rPr lang="es-CO" sz="3000" dirty="0">
                <a:latin typeface="Arial" pitchFamily="34" charset="0"/>
                <a:cs typeface="Arial" pitchFamily="34" charset="0"/>
              </a:rPr>
              <a:t/>
            </a:r>
            <a:br>
              <a:rPr lang="es-CO" sz="3000" dirty="0">
                <a:latin typeface="Arial" pitchFamily="34" charset="0"/>
                <a:cs typeface="Arial" pitchFamily="34" charset="0"/>
              </a:rPr>
            </a:br>
            <a:endParaRPr lang="es-CO" sz="30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sz="1600" dirty="0" smtClean="0"/>
              <a:t>       </a:t>
            </a:r>
            <a:r>
              <a:rPr lang="es-ES" sz="1600" dirty="0" smtClean="0">
                <a:latin typeface="Arial" pitchFamily="34" charset="0"/>
                <a:cs typeface="Arial" pitchFamily="34" charset="0"/>
              </a:rPr>
              <a:t>El proceso de adquisición involucra aspectos tales como la implantación real del sistema, la fabricación del equipo, la asignación de autoridad y de responsabilidad, la construcción de las instalaciones y la conclusión de la documentación de apoyo". </a:t>
            </a: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marL="342900" lvl="3" indent="-342900" algn="just">
              <a:buFont typeface="Arial" pitchFamily="34" charset="0"/>
              <a:buChar char="•"/>
            </a:pPr>
            <a:r>
              <a:rPr lang="es-ES" b="1" dirty="0" smtClean="0">
                <a:latin typeface="Arial" pitchFamily="34" charset="0"/>
                <a:cs typeface="Arial" pitchFamily="34" charset="0"/>
              </a:rPr>
              <a:t>Fase operacional. </a:t>
            </a:r>
            <a:endParaRPr lang="es-CO" sz="18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En esta fase el gerente encargado del sistema es el que provee de todos los recursos necesarios para llevar acabo los objetivos del sistema. Esta fase es resultado de que el modelo ha sido aprobado desde el punto de vista económico, y el gerente trata de poner más atención en los elementos humanos del sistema y trata de optimizar los recursos del sistema total.</a:t>
            </a:r>
            <a:endParaRPr lang="es-CO" sz="1600" dirty="0" smtClean="0">
              <a:latin typeface="Arial" pitchFamily="34" charset="0"/>
              <a:cs typeface="Arial" pitchFamily="34" charset="0"/>
            </a:endParaRPr>
          </a:p>
          <a:p>
            <a:pPr algn="just">
              <a:buNone/>
            </a:pPr>
            <a:endParaRPr lang="es-CO" sz="1600" dirty="0" smtClean="0"/>
          </a:p>
          <a:p>
            <a:pPr>
              <a:buNone/>
            </a:pPr>
            <a:endParaRPr lang="es-C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lgn="ctr" rtl="0">
              <a:spcBef>
                <a:spcPct val="0"/>
              </a:spcBef>
            </a:pPr>
            <a:r>
              <a:rPr lang="es-ES" sz="3000" b="1" dirty="0">
                <a:latin typeface="Arial" pitchFamily="34" charset="0"/>
                <a:cs typeface="Arial" pitchFamily="34" charset="0"/>
              </a:rPr>
              <a:t>Fase de </a:t>
            </a:r>
            <a:r>
              <a:rPr lang="es-ES" sz="3000" b="1" dirty="0" smtClean="0">
                <a:latin typeface="Arial" pitchFamily="34" charset="0"/>
                <a:cs typeface="Arial" pitchFamily="34" charset="0"/>
              </a:rPr>
              <a:t>muerte.</a:t>
            </a:r>
            <a:r>
              <a:rPr lang="es-CO" sz="1600" dirty="0">
                <a:latin typeface="Arial" pitchFamily="34" charset="0"/>
                <a:cs typeface="Arial" pitchFamily="34" charset="0"/>
              </a:rPr>
              <a:t/>
            </a:r>
            <a:br>
              <a:rPr lang="es-CO" sz="1600" dirty="0">
                <a:latin typeface="Arial" pitchFamily="34" charset="0"/>
                <a:cs typeface="Arial" pitchFamily="34" charset="0"/>
              </a:rPr>
            </a:br>
            <a:endParaRPr lang="es-CO"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ES" sz="1600" dirty="0" smtClean="0"/>
          </a:p>
          <a:p>
            <a:pPr algn="just"/>
            <a:r>
              <a:rPr lang="es-ES" sz="1600" dirty="0" smtClean="0">
                <a:latin typeface="Arial" pitchFamily="34" charset="0"/>
                <a:cs typeface="Arial" pitchFamily="34" charset="0"/>
              </a:rPr>
              <a:t>Todo</a:t>
            </a:r>
            <a:r>
              <a:rPr lang="es-ES" sz="1600" b="1" dirty="0" smtClean="0">
                <a:latin typeface="Arial" pitchFamily="34" charset="0"/>
                <a:cs typeface="Arial" pitchFamily="34" charset="0"/>
              </a:rPr>
              <a:t> </a:t>
            </a:r>
            <a:r>
              <a:rPr lang="es-ES" sz="1600" dirty="0" smtClean="0">
                <a:latin typeface="Arial" pitchFamily="34" charset="0"/>
                <a:cs typeface="Arial" pitchFamily="34" charset="0"/>
              </a:rPr>
              <a:t>ciclo tiene su inicio y su fin, es decir no todo es eterno, así que esta etapa es la de declinación o muerte del sistema.</a:t>
            </a:r>
            <a:endParaRPr lang="es-CO"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Muy a menudo, esto no es reconocido por las empresas a simple vista, no quieren reconocer de que cuentan con sistemas obsoletos y que estos ya no son de utilidad para la empresa, muchas veces son deficientes y se mantienen con equipos e instalaciones inadecuadas.</a:t>
            </a:r>
            <a:endParaRPr lang="es-CO"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La empresa debe asumir la realidad que hay que hacer un cambio en sus sistemas así como sus instalaciones si realmente quiere ser competitiva.</a:t>
            </a:r>
            <a:endParaRPr lang="es-CO" sz="1600" dirty="0" smtClean="0">
              <a:latin typeface="Arial" pitchFamily="34" charset="0"/>
              <a:cs typeface="Arial" pitchFamily="34" charset="0"/>
            </a:endParaRPr>
          </a:p>
          <a:p>
            <a:pPr algn="just">
              <a:buNone/>
            </a:pPr>
            <a:endParaRPr lang="es-ES" sz="2500" b="1" dirty="0" smtClean="0">
              <a:latin typeface="Arial" pitchFamily="34" charset="0"/>
              <a:cs typeface="Arial" pitchFamily="34" charset="0"/>
            </a:endParaRPr>
          </a:p>
          <a:p>
            <a:pPr algn="just">
              <a:buNone/>
            </a:pPr>
            <a:r>
              <a:rPr lang="es-ES" sz="2500" b="1" dirty="0" smtClean="0">
                <a:latin typeface="Arial" pitchFamily="34" charset="0"/>
                <a:cs typeface="Arial" pitchFamily="34" charset="0"/>
              </a:rPr>
              <a:t>.¿Qué es información? </a:t>
            </a:r>
            <a:endParaRPr lang="es-CO" sz="25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La información es todos aquellos datos transformados o modificados que tienen valor para aquellos usuarios que hacen uso de ellos.</a:t>
            </a:r>
            <a:endParaRPr lang="es-CO" sz="1600" dirty="0" smtClean="0">
              <a:latin typeface="Arial" pitchFamily="34" charset="0"/>
              <a:cs typeface="Arial" pitchFamily="34" charset="0"/>
            </a:endParaRPr>
          </a:p>
          <a:p>
            <a:pPr>
              <a:buNone/>
            </a:pPr>
            <a:endParaRPr lang="es-CO"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4321</Words>
  <Application>Microsoft Office PowerPoint</Application>
  <PresentationFormat>Presentación en pantalla (4:3)</PresentationFormat>
  <Paragraphs>179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Gerencia de proyectos en sistemas de información</vt:lpstr>
      <vt:lpstr>Factibilidad En esta etapa se conocen los recursos financieros con los que se cuentan para el proyecto, se establecen presupuestos totales y se hace una organización preliminar. Se aplican estudios de factibilidad para saber si se puede resolver el problema o no.  Al término de esta etapa hay una decisión formal de continuar o no continuar con el proyecto.         </vt:lpstr>
      <vt:lpstr>Diseño.  Es muy parecida a la etapa de factibilidad en la que se refiere a la organización y a la administración pero en esta se detalla mejor el presupuesto, la calendarización y el financiamiento que le otorgan al proyecto. </vt:lpstr>
      <vt:lpstr>Culminación y puesta en marcha.  Culminación y puesta en marcha: En esta etapa se hacen pruebas finales al proyecto realizado. También se da mantenimiento periódicamente verificando que no tenga fallas lógicas. </vt:lpstr>
      <vt:lpstr>Elementos de un sistema.  </vt:lpstr>
      <vt:lpstr>Ciclo de vida del desarrollo de sistemas.  </vt:lpstr>
      <vt:lpstr>Fase conceptual (Descripción)  </vt:lpstr>
      <vt:lpstr>Fase de adquisición o de producción.  </vt:lpstr>
      <vt:lpstr>Fase de muerte. </vt:lpstr>
      <vt:lpstr>¿Qué es un sistema de información?  </vt:lpstr>
      <vt:lpstr>  Elementos de un sistema de información.  </vt:lpstr>
      <vt:lpstr>Investigación preliminar. </vt:lpstr>
      <vt:lpstr>Aclaración de la solicitud</vt:lpstr>
      <vt:lpstr>La factibilidad técnica.</vt:lpstr>
      <vt:lpstr> Determinación de los requerimientos del sistema.  </vt:lpstr>
      <vt:lpstr> Diseño del sistema.  </vt:lpstr>
      <vt:lpstr>Desarrollo de sistemas.  </vt:lpstr>
      <vt:lpstr> Pruebas del sistema.  </vt:lpstr>
      <vt:lpstr> Implantación y evaluación.  </vt:lpstr>
      <vt:lpstr> La importancia de la administración de proyectos de sistemas de información en la empresa.  </vt:lpstr>
      <vt:lpstr> La importancia de los sistemas de información en las empresas.  </vt:lpstr>
      <vt:lpstr>PLANIFICACION DE UN PROYECTO DE SISTEMAS DE INFORMACION. </vt:lpstr>
      <vt:lpstr>Formulación del equipo de trabajo. </vt:lpstr>
      <vt:lpstr>Determinación de la factibilidad. </vt:lpstr>
      <vt:lpstr>Planeación y control de actividades.  </vt:lpstr>
      <vt:lpstr>Diagrama de hitos.  </vt:lpstr>
      <vt:lpstr>Diagrama de Gantt.  </vt:lpstr>
      <vt:lpstr>Técnica PERT.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Gerencia de proyectos en sistemas de información</dc:title>
  <dc:creator>HP DV4</dc:creator>
  <cp:lastModifiedBy>HP DV4</cp:lastModifiedBy>
  <cp:revision>56</cp:revision>
  <dcterms:created xsi:type="dcterms:W3CDTF">2009-10-19T20:29:16Z</dcterms:created>
  <dcterms:modified xsi:type="dcterms:W3CDTF">2009-10-20T01:10:28Z</dcterms:modified>
</cp:coreProperties>
</file>