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58" r:id="rId5"/>
    <p:sldId id="266" r:id="rId6"/>
    <p:sldId id="265" r:id="rId7"/>
    <p:sldId id="264" r:id="rId8"/>
    <p:sldId id="268" r:id="rId9"/>
    <p:sldId id="263" r:id="rId10"/>
    <p:sldId id="262" r:id="rId11"/>
    <p:sldId id="261" r:id="rId12"/>
    <p:sldId id="278" r:id="rId13"/>
    <p:sldId id="277" r:id="rId14"/>
    <p:sldId id="276" r:id="rId15"/>
    <p:sldId id="275" r:id="rId16"/>
    <p:sldId id="274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0" d="100"/>
          <a:sy n="70" d="100"/>
        </p:scale>
        <p:origin x="-4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ED65-8E8A-49FC-9996-C45E8F7E3A5A}" type="datetimeFigureOut">
              <a:rPr lang="es-CL" smtClean="0"/>
              <a:t>12-10-2013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99482-0FAB-4B1F-8449-B745CF1B46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931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620688"/>
            <a:ext cx="6629400" cy="85496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800" b="1" noProof="1" smtClean="0">
                <a:latin typeface="Lucida Handwriting" panose="03010101010101010101" pitchFamily="66" charset="0"/>
              </a:rPr>
              <a:t>Geometría para </a:t>
            </a:r>
            <a:endParaRPr lang="es-ES_tradnl" sz="4800" b="1" i="0" noProof="1">
              <a:latin typeface="Lucida Handwriting" panose="03010101010101010101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356992"/>
            <a:ext cx="8305800" cy="720080"/>
          </a:xfrm>
        </p:spPr>
        <p:txBody>
          <a:bodyPr/>
          <a:lstStyle/>
          <a:p>
            <a:pPr marL="0" indent="0"/>
            <a:r>
              <a:rPr lang="es-ES_tradnl" sz="4400" noProof="1" smtClean="0">
                <a:latin typeface="Lucida Handwriting" panose="03010101010101010101" pitchFamily="66" charset="0"/>
              </a:rPr>
              <a:t>Los cuadriláteros.</a:t>
            </a:r>
          </a:p>
          <a:p>
            <a:pPr algn="ctr">
              <a:buNone/>
            </a:pPr>
            <a:endParaRPr lang="es-CL" sz="1400" dirty="0" smtClean="0">
              <a:latin typeface="Lucida Handwriting" panose="03010101010101010101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987824" y="429309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Juan Andrés Fernández</a:t>
            </a:r>
          </a:p>
          <a:p>
            <a:pPr>
              <a:buNone/>
            </a:pPr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Patrick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Zapata.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43608" y="429309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Profesores:              </a:t>
            </a:r>
            <a:endParaRPr lang="es-ES_tradnl" sz="2000" noProof="1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noProof="1">
                <a:solidFill>
                  <a:schemeClr val="bg1"/>
                </a:solidFill>
                <a:latin typeface="Lucida Handwriting" panose="03010101010101010101" pitchFamily="66" charset="0"/>
              </a:rPr>
              <a:t>4°a 6° año Básico</a:t>
            </a:r>
            <a:endParaRPr lang="es-C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827584" y="476672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Ahora ya podemos comenzar el estudio de los cuadriláteros.</a:t>
            </a:r>
          </a:p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Como ya hemos dicho,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un </a:t>
            </a:r>
            <a:r>
              <a:rPr lang="es-CL" sz="2000" b="1" u="sng" dirty="0">
                <a:solidFill>
                  <a:schemeClr val="bg1"/>
                </a:solidFill>
                <a:latin typeface="Lucida Handwriting" panose="03010101010101010101" pitchFamily="66" charset="0"/>
              </a:rPr>
              <a:t>cuadrilátero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 es un polígono que tiene cuatro lados. Los cuadriláteros pueden tener distintas formas, </a:t>
            </a:r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como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por ejemplo: </a:t>
            </a:r>
            <a:endParaRPr lang="es-CL" sz="2000" dirty="0" smtClean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Los paralelogramos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(cuadrado, rectángulo, rombo), </a:t>
            </a:r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los trapecios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y </a:t>
            </a:r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los trapezoides.</a:t>
            </a:r>
            <a:endParaRPr lang="es-CL" sz="2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475656" y="2996952"/>
            <a:ext cx="1368152" cy="100811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Rectángulo"/>
          <p:cNvSpPr/>
          <p:nvPr/>
        </p:nvSpPr>
        <p:spPr>
          <a:xfrm>
            <a:off x="3347864" y="2996952"/>
            <a:ext cx="1008112" cy="100811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Paralelogramo"/>
          <p:cNvSpPr/>
          <p:nvPr/>
        </p:nvSpPr>
        <p:spPr>
          <a:xfrm>
            <a:off x="4860032" y="2996952"/>
            <a:ext cx="1296144" cy="1008112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68" name="7167 Paralelogramo"/>
          <p:cNvSpPr/>
          <p:nvPr/>
        </p:nvSpPr>
        <p:spPr>
          <a:xfrm>
            <a:off x="1224674" y="4653136"/>
            <a:ext cx="1728192" cy="1080120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69" name="7168 Trapecio"/>
          <p:cNvSpPr/>
          <p:nvPr/>
        </p:nvSpPr>
        <p:spPr>
          <a:xfrm>
            <a:off x="3167844" y="4653136"/>
            <a:ext cx="1512168" cy="1080120"/>
          </a:xfrm>
          <a:prstGeom prst="trapezoi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173" name="7172 Conector recto"/>
          <p:cNvCxnSpPr/>
          <p:nvPr/>
        </p:nvCxnSpPr>
        <p:spPr>
          <a:xfrm>
            <a:off x="5076056" y="5733256"/>
            <a:ext cx="14401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5" name="7174 Conector recto"/>
          <p:cNvCxnSpPr/>
          <p:nvPr/>
        </p:nvCxnSpPr>
        <p:spPr>
          <a:xfrm flipH="1" flipV="1">
            <a:off x="6156176" y="4653136"/>
            <a:ext cx="360040" cy="10801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7" name="7176 Conector recto"/>
          <p:cNvCxnSpPr/>
          <p:nvPr/>
        </p:nvCxnSpPr>
        <p:spPr>
          <a:xfrm flipH="1">
            <a:off x="5508104" y="4653136"/>
            <a:ext cx="648072" cy="2522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7178 Conector recto"/>
          <p:cNvCxnSpPr/>
          <p:nvPr/>
        </p:nvCxnSpPr>
        <p:spPr>
          <a:xfrm flipV="1">
            <a:off x="5076056" y="4905375"/>
            <a:ext cx="432048" cy="8278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7179 CuadroTexto"/>
          <p:cNvSpPr txBox="1"/>
          <p:nvPr/>
        </p:nvSpPr>
        <p:spPr>
          <a:xfrm>
            <a:off x="1296682" y="4139788"/>
            <a:ext cx="17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Rectángulo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181" name="7180 CuadroTexto"/>
          <p:cNvSpPr txBox="1"/>
          <p:nvPr/>
        </p:nvSpPr>
        <p:spPr>
          <a:xfrm>
            <a:off x="2987824" y="41397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Cuadrado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182" name="7181 CuadroTexto"/>
          <p:cNvSpPr txBox="1"/>
          <p:nvPr/>
        </p:nvSpPr>
        <p:spPr>
          <a:xfrm>
            <a:off x="4860032" y="4139788"/>
            <a:ext cx="115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Rombo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183" name="7182 CuadroTexto"/>
          <p:cNvSpPr txBox="1"/>
          <p:nvPr/>
        </p:nvSpPr>
        <p:spPr>
          <a:xfrm>
            <a:off x="1224674" y="5949280"/>
            <a:ext cx="16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Romboide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184" name="7183 CuadroTexto"/>
          <p:cNvSpPr txBox="1"/>
          <p:nvPr/>
        </p:nvSpPr>
        <p:spPr>
          <a:xfrm>
            <a:off x="3275856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Trapecio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185" name="7184 CuadroTexto"/>
          <p:cNvSpPr txBox="1"/>
          <p:nvPr/>
        </p:nvSpPr>
        <p:spPr>
          <a:xfrm>
            <a:off x="5004048" y="59492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Trapezoide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27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7168" grpId="0" animBg="1"/>
      <p:bldP spid="7169" grpId="0" animBg="1"/>
      <p:bldP spid="7180" grpId="0"/>
      <p:bldP spid="7181" grpId="0"/>
      <p:bldP spid="7182" grpId="0"/>
      <p:bldP spid="7183" grpId="0"/>
      <p:bldP spid="7184" grpId="0"/>
      <p:bldP spid="7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539552" y="260648"/>
            <a:ext cx="8056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>
                <a:solidFill>
                  <a:schemeClr val="bg1"/>
                </a:solidFill>
                <a:latin typeface="Lucida Handwriting" panose="03010101010101010101" pitchFamily="66" charset="0"/>
              </a:rPr>
              <a:t>Clasificación de los cuadriláteros: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/>
            </a:r>
            <a:b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</a:b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Los cuadriláteros podemos clasificarlos según su cantidad de lados paralelos en</a:t>
            </a:r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:</a:t>
            </a:r>
            <a:b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</a:br>
            <a:r>
              <a:rPr lang="es-CL" sz="2000" b="1" i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Paralelógramos, trapecios y trapezoides.</a:t>
            </a:r>
          </a:p>
          <a:p>
            <a:endParaRPr lang="es-CL" sz="2000" b="1" i="1" dirty="0" smtClean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r>
              <a:rPr lang="es-CL" sz="2000" b="1" u="sng" dirty="0">
                <a:solidFill>
                  <a:schemeClr val="bg1"/>
                </a:solidFill>
                <a:latin typeface="Lucida Handwriting" panose="03010101010101010101" pitchFamily="66" charset="0"/>
              </a:rPr>
              <a:t>Lados paralelos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son aquellos que nunca se intersectan entre sí, y si haces la prolongación de esos lados, estas prolongaciones tampoco se intersectarán jamás.</a:t>
            </a:r>
          </a:p>
        </p:txBody>
      </p:sp>
      <p:sp>
        <p:nvSpPr>
          <p:cNvPr id="3" name="2 Paralelogramo"/>
          <p:cNvSpPr/>
          <p:nvPr/>
        </p:nvSpPr>
        <p:spPr>
          <a:xfrm>
            <a:off x="1907704" y="4196784"/>
            <a:ext cx="1728192" cy="1080120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1691680" y="3260680"/>
            <a:ext cx="720080" cy="295232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131840" y="3404696"/>
            <a:ext cx="720080" cy="280831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Trapecio"/>
          <p:cNvSpPr/>
          <p:nvPr/>
        </p:nvSpPr>
        <p:spPr>
          <a:xfrm>
            <a:off x="4932040" y="4052768"/>
            <a:ext cx="1728192" cy="1368152"/>
          </a:xfrm>
          <a:prstGeom prst="trapezoid">
            <a:avLst>
              <a:gd name="adj" fmla="val 4010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6" name="25 Conector recto"/>
          <p:cNvCxnSpPr/>
          <p:nvPr/>
        </p:nvCxnSpPr>
        <p:spPr>
          <a:xfrm flipH="1">
            <a:off x="4644008" y="3013298"/>
            <a:ext cx="1224136" cy="315200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724128" y="3068960"/>
            <a:ext cx="1224136" cy="30963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7170 CuadroTexto"/>
          <p:cNvSpPr txBox="1"/>
          <p:nvPr/>
        </p:nvSpPr>
        <p:spPr>
          <a:xfrm>
            <a:off x="395536" y="326640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Jamás se intersectan </a:t>
            </a:r>
          </a:p>
          <a:p>
            <a:r>
              <a:rPr lang="es-CL" sz="1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(lados paralelos)</a:t>
            </a:r>
            <a:endParaRPr lang="es-CL" sz="14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7173" name="7172 Conector recto de flecha"/>
          <p:cNvCxnSpPr/>
          <p:nvPr/>
        </p:nvCxnSpPr>
        <p:spPr>
          <a:xfrm flipV="1">
            <a:off x="1691680" y="3404696"/>
            <a:ext cx="648072" cy="14401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5" name="7174 Conector recto de flecha"/>
          <p:cNvCxnSpPr/>
          <p:nvPr/>
        </p:nvCxnSpPr>
        <p:spPr>
          <a:xfrm>
            <a:off x="1691680" y="3548712"/>
            <a:ext cx="2016224" cy="36004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7175 CuadroTexto"/>
          <p:cNvSpPr txBox="1"/>
          <p:nvPr/>
        </p:nvSpPr>
        <p:spPr>
          <a:xfrm>
            <a:off x="3347864" y="4715822"/>
            <a:ext cx="19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Prolongaciones de sus lados</a:t>
            </a:r>
            <a:endParaRPr lang="es-CL" sz="14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7178" name="7177 Conector recto de flecha"/>
          <p:cNvCxnSpPr>
            <a:stCxn id="7176" idx="2"/>
          </p:cNvCxnSpPr>
          <p:nvPr/>
        </p:nvCxnSpPr>
        <p:spPr>
          <a:xfrm flipH="1">
            <a:off x="3347864" y="5239042"/>
            <a:ext cx="954106" cy="541918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7179 Conector recto de flecha"/>
          <p:cNvCxnSpPr>
            <a:stCxn id="7176" idx="2"/>
          </p:cNvCxnSpPr>
          <p:nvPr/>
        </p:nvCxnSpPr>
        <p:spPr>
          <a:xfrm>
            <a:off x="4301970" y="5239042"/>
            <a:ext cx="486054" cy="541918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7180 CuadroTexto"/>
          <p:cNvSpPr txBox="1"/>
          <p:nvPr/>
        </p:nvSpPr>
        <p:spPr>
          <a:xfrm>
            <a:off x="6516215" y="2924944"/>
            <a:ext cx="2080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Se intersectan sus prolongaciones</a:t>
            </a:r>
          </a:p>
          <a:p>
            <a:pPr algn="ctr"/>
            <a:r>
              <a:rPr lang="es-CL" sz="1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(lados no paralelos)</a:t>
            </a:r>
            <a:endParaRPr lang="es-CL" sz="14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7183" name="7182 Conector recto de flecha"/>
          <p:cNvCxnSpPr/>
          <p:nvPr/>
        </p:nvCxnSpPr>
        <p:spPr>
          <a:xfrm flipH="1" flipV="1">
            <a:off x="5796136" y="3254688"/>
            <a:ext cx="864096" cy="5992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7183 CuadroTexto"/>
          <p:cNvSpPr txBox="1"/>
          <p:nvPr/>
        </p:nvSpPr>
        <p:spPr>
          <a:xfrm>
            <a:off x="1331640" y="62280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Paralelógramo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185" name="7184 CuadroTexto"/>
          <p:cNvSpPr txBox="1"/>
          <p:nvPr/>
        </p:nvSpPr>
        <p:spPr>
          <a:xfrm>
            <a:off x="5256076" y="6181135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Trapecio 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91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171" grpId="0"/>
      <p:bldP spid="7176" grpId="0"/>
      <p:bldP spid="7181" grpId="0"/>
      <p:bldP spid="7184" grpId="0"/>
      <p:bldP spid="7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755575" y="476672"/>
            <a:ext cx="7485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Paralelógramos:</a:t>
            </a:r>
          </a:p>
          <a:p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/>
            </a:r>
            <a:b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</a:b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Son cuadriláteros que poseen sus dos pares de </a:t>
            </a:r>
            <a:r>
              <a:rPr lang="es-CL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lados </a:t>
            </a:r>
            <a:r>
              <a:rPr lang="es-CL" b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paralelos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.</a:t>
            </a:r>
          </a:p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Los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cuadrados, rectángulos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, rombos y romboides son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paralelógramos.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31640" y="3076050"/>
            <a:ext cx="2016224" cy="11521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4608004" y="3076050"/>
            <a:ext cx="1188132" cy="11521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Paralelogramo"/>
          <p:cNvSpPr/>
          <p:nvPr/>
        </p:nvSpPr>
        <p:spPr>
          <a:xfrm>
            <a:off x="1331640" y="4924786"/>
            <a:ext cx="1512168" cy="1152128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Paralelogramo"/>
          <p:cNvSpPr/>
          <p:nvPr/>
        </p:nvSpPr>
        <p:spPr>
          <a:xfrm>
            <a:off x="4067944" y="4924786"/>
            <a:ext cx="1951856" cy="1152128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475656" y="43465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Rectángulo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27984" y="43558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Cuadrado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03648" y="62116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Rombo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139952" y="621379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Romboide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91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827584" y="62068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b) </a:t>
            </a:r>
            <a:r>
              <a:rPr lang="es-CL" b="1" u="sng" dirty="0">
                <a:solidFill>
                  <a:schemeClr val="bg1"/>
                </a:solidFill>
                <a:latin typeface="Lucida Handwriting" panose="03010101010101010101" pitchFamily="66" charset="0"/>
              </a:rPr>
              <a:t>Trapecios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:</a:t>
            </a:r>
          </a:p>
          <a:p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/>
            </a:r>
            <a:b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</a:b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Son cuadriláteros que poseen un par de lados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paralelos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y el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otro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par de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lados 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NO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paralelos.</a:t>
            </a:r>
          </a:p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Ejemplos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de trapecios:</a:t>
            </a:r>
          </a:p>
        </p:txBody>
      </p:sp>
      <p:sp>
        <p:nvSpPr>
          <p:cNvPr id="3" name="2 Trapecio"/>
          <p:cNvSpPr/>
          <p:nvPr/>
        </p:nvSpPr>
        <p:spPr>
          <a:xfrm>
            <a:off x="611560" y="3429000"/>
            <a:ext cx="1800200" cy="1296144"/>
          </a:xfrm>
          <a:prstGeom prst="trapezoid">
            <a:avLst>
              <a:gd name="adj" fmla="val 44241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4 Conector recto"/>
          <p:cNvCxnSpPr/>
          <p:nvPr/>
        </p:nvCxnSpPr>
        <p:spPr>
          <a:xfrm>
            <a:off x="2699792" y="4725144"/>
            <a:ext cx="18722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2699792" y="3429000"/>
            <a:ext cx="0" cy="12961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699792" y="3429000"/>
            <a:ext cx="11521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3851920" y="3429000"/>
            <a:ext cx="720080" cy="12961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860032" y="4725144"/>
            <a:ext cx="18722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4852693" y="3429000"/>
            <a:ext cx="151355" cy="12961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004048" y="3429000"/>
            <a:ext cx="9273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5931411" y="3429000"/>
            <a:ext cx="800829" cy="12961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7177 CuadroTexto"/>
          <p:cNvSpPr txBox="1"/>
          <p:nvPr/>
        </p:nvSpPr>
        <p:spPr>
          <a:xfrm>
            <a:off x="874642" y="485239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Trapecio </a:t>
            </a:r>
          </a:p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isósceles</a:t>
            </a:r>
            <a:endParaRPr lang="es-CL" sz="2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179" name="7178 CuadroTexto"/>
          <p:cNvSpPr txBox="1"/>
          <p:nvPr/>
        </p:nvSpPr>
        <p:spPr>
          <a:xfrm>
            <a:off x="2699792" y="4913947"/>
            <a:ext cx="177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Trapecio </a:t>
            </a:r>
          </a:p>
          <a:p>
            <a:pPr algn="ctr"/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rectángulo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180" name="7179 CuadroTexto"/>
          <p:cNvSpPr txBox="1"/>
          <p:nvPr/>
        </p:nvSpPr>
        <p:spPr>
          <a:xfrm>
            <a:off x="5144394" y="4919516"/>
            <a:ext cx="173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Trapecio escaleno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91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78" grpId="0"/>
      <p:bldP spid="7179" grpId="0"/>
      <p:bldP spid="71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043608" y="90872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c) </a:t>
            </a:r>
            <a:r>
              <a:rPr lang="es-CL" b="1" u="sng" dirty="0">
                <a:solidFill>
                  <a:schemeClr val="bg1"/>
                </a:solidFill>
                <a:latin typeface="Lucida Handwriting" panose="03010101010101010101" pitchFamily="66" charset="0"/>
              </a:rPr>
              <a:t>Trapezoides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:</a:t>
            </a:r>
          </a:p>
          <a:p>
            <a:r>
              <a:rPr lang="es-CL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/>
            </a:r>
            <a:br>
              <a:rPr lang="es-CL" b="1" dirty="0">
                <a:solidFill>
                  <a:schemeClr val="bg1"/>
                </a:solidFill>
                <a:latin typeface="Lucida Handwriting" panose="03010101010101010101" pitchFamily="66" charset="0"/>
              </a:rPr>
            </a:b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Son cuadriláteros en los que no existe ningún par de lados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paralelos.</a:t>
            </a:r>
          </a:p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Ejemplos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de trapezoides.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611560" y="4617343"/>
            <a:ext cx="2304256" cy="8278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 flipV="1">
            <a:off x="2555776" y="3933056"/>
            <a:ext cx="360040" cy="15121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611560" y="3933056"/>
            <a:ext cx="360040" cy="6842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971600" y="3933056"/>
            <a:ext cx="15841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>
            <a:off x="3203848" y="3501008"/>
            <a:ext cx="720080" cy="7741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923928" y="3501008"/>
            <a:ext cx="648072" cy="7741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203848" y="4275199"/>
            <a:ext cx="720080" cy="18017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3923928" y="4275199"/>
            <a:ext cx="648072" cy="18017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4860032" y="3284984"/>
            <a:ext cx="1080120" cy="17462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940152" y="3284984"/>
            <a:ext cx="1080120" cy="27919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7168 Conector recto"/>
          <p:cNvCxnSpPr/>
          <p:nvPr/>
        </p:nvCxnSpPr>
        <p:spPr>
          <a:xfrm>
            <a:off x="5796136" y="4617343"/>
            <a:ext cx="1224136" cy="14596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7171 Conector recto"/>
          <p:cNvCxnSpPr/>
          <p:nvPr/>
        </p:nvCxnSpPr>
        <p:spPr>
          <a:xfrm flipH="1">
            <a:off x="4860032" y="4617343"/>
            <a:ext cx="936104" cy="4139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291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3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611560" y="692696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Con estos conocimientos podemos partir definiendo que son los cuadrados y los </a:t>
            </a:r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rectángulos,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para luego poder </a:t>
            </a:r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dedicarnos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a estudiar </a:t>
            </a:r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los conceptos de perímetro y área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en ellos, así tenemos que:</a:t>
            </a:r>
            <a:b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</a:br>
            <a:endParaRPr lang="es-CL" sz="2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Un </a:t>
            </a:r>
            <a:r>
              <a:rPr lang="es-CL" sz="2000" b="1" u="sng" dirty="0">
                <a:solidFill>
                  <a:schemeClr val="bg1"/>
                </a:solidFill>
                <a:latin typeface="Lucida Handwriting" panose="03010101010101010101" pitchFamily="66" charset="0"/>
              </a:rPr>
              <a:t>rectángulo</a:t>
            </a:r>
            <a:r>
              <a:rPr lang="es-CL" sz="2000" u="sng" dirty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s-CL" sz="2000" dirty="0">
                <a:solidFill>
                  <a:schemeClr val="bg1"/>
                </a:solidFill>
                <a:latin typeface="Lucida Handwriting" panose="03010101010101010101" pitchFamily="66" charset="0"/>
              </a:rPr>
              <a:t>es un cuadrilátero que posee dos pares de lados </a:t>
            </a:r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paralelos, o sea, un paralelógramo.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23628" y="3429000"/>
            <a:ext cx="2700300" cy="16561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4716016" y="3429000"/>
            <a:ext cx="1656184" cy="16561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3347864" y="537321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Rectángulos</a:t>
            </a:r>
            <a:endParaRPr lang="es-CL" sz="1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91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755576" y="40466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Un 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cuadrado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 es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un cuadrilátero que posee dos pares de lados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paralelos, o sea, un paralelógramo, al igual que el rectángulo, el cuadrado que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a demás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posee sus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cuatro lados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con la misma medida.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03848" y="2456681"/>
            <a:ext cx="1872208" cy="183641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3419872" y="449982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Cuadrado</a:t>
            </a:r>
            <a:endParaRPr lang="es-CL" sz="2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4790" y="4905375"/>
            <a:ext cx="6187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El cuadrado es, a su vez, un rectángulo, pero con una condición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especial, pues posee sus cuatro lados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de igual tamaño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91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547664" y="1225783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Fin del primer capítulo.</a:t>
            </a:r>
            <a:endParaRPr lang="es-CL" sz="66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91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1" smtClean="0">
                <a:solidFill>
                  <a:srgbClr val="FFFFFF"/>
                </a:solidFill>
                <a:latin typeface="Lucida Handwriting" panose="03010101010101010101" pitchFamily="66" charset="0"/>
              </a:rPr>
              <a:t>Los cuadriláteros</a:t>
            </a:r>
            <a:endParaRPr lang="es-ES_tradnl" sz="4400" b="0" i="0" noProof="1">
              <a:solidFill>
                <a:srgbClr val="FFFFFF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s-ES_tradnl" sz="2800" noProof="1" smtClean="0">
                <a:solidFill>
                  <a:srgbClr val="FFFFFF"/>
                </a:solidFill>
                <a:latin typeface="Lucida Handwriting" panose="03010101010101010101" pitchFamily="66" charset="0"/>
              </a:rPr>
              <a:t>Un cuadrilátero es un “</a:t>
            </a:r>
            <a:r>
              <a:rPr lang="es-ES_tradnl" sz="2800" b="1" noProof="1" smtClean="0">
                <a:solidFill>
                  <a:srgbClr val="FFFFFF"/>
                </a:solidFill>
                <a:latin typeface="Lucida Handwriting" panose="03010101010101010101" pitchFamily="66" charset="0"/>
              </a:rPr>
              <a:t>polígono”</a:t>
            </a:r>
            <a:r>
              <a:rPr lang="es-ES_tradnl" sz="2800" noProof="1" smtClean="0">
                <a:solidFill>
                  <a:srgbClr val="FFFFFF"/>
                </a:solidFill>
                <a:latin typeface="Lucida Handwriting" panose="03010101010101010101" pitchFamily="66" charset="0"/>
              </a:rPr>
              <a:t> de cuatro lados.</a:t>
            </a:r>
          </a:p>
          <a:p>
            <a:pPr marL="0" indent="0" algn="l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  <a:buNone/>
            </a:pPr>
            <a:endParaRPr lang="es-ES_tradnl" sz="2800" noProof="1" smtClean="0">
              <a:solidFill>
                <a:srgbClr val="FFFFFF"/>
              </a:solidFill>
              <a:latin typeface="Lucida Handwriting" panose="03010101010101010101" pitchFamily="66" charset="0"/>
            </a:endParaRPr>
          </a:p>
          <a:p>
            <a:pPr marL="0" indent="0" algn="l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s-ES_tradnl" sz="2800" b="0" i="0" noProof="1" smtClean="0">
                <a:solidFill>
                  <a:srgbClr val="FFFFFF"/>
                </a:solidFill>
                <a:latin typeface="Lucida Handwriting" panose="03010101010101010101" pitchFamily="66" charset="0"/>
              </a:rPr>
              <a:t>Vamos a definir algunos conceptos que tal vez no sepas o has olvidado</a:t>
            </a:r>
            <a:r>
              <a:rPr lang="es-ES_tradnl" sz="2800" noProof="1">
                <a:solidFill>
                  <a:srgbClr val="FFFFFF"/>
                </a:solidFill>
                <a:latin typeface="Lucida Handwriting" panose="03010101010101010101" pitchFamily="66" charset="0"/>
              </a:rPr>
              <a:t> </a:t>
            </a:r>
            <a:r>
              <a:rPr lang="es-ES_tradnl" sz="2800" noProof="1" smtClean="0">
                <a:solidFill>
                  <a:srgbClr val="FFFFFF"/>
                </a:solidFill>
                <a:latin typeface="Lucida Handwriting" panose="03010101010101010101" pitchFamily="66" charset="0"/>
              </a:rPr>
              <a:t>a través del tiempo antes de dedicarnos al estudio de los cuadriláteros.</a:t>
            </a:r>
            <a:endParaRPr lang="es-ES_tradnl" sz="2800" b="0" i="0" noProof="1" smtClean="0">
              <a:solidFill>
                <a:srgbClr val="FFFFFF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993045" y="849459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Primero, ¿qué son los polígonos?</a:t>
            </a:r>
          </a:p>
          <a:p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Los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 polígonos son figuras planas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     cerradas,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formadas por tres o más segmentos.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75656" y="3356992"/>
            <a:ext cx="792088" cy="6480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1043608" y="3356992"/>
            <a:ext cx="432048" cy="16561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1043608" y="4005064"/>
            <a:ext cx="1224136" cy="1008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987824" y="3573016"/>
            <a:ext cx="0" cy="14401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987824" y="3573016"/>
            <a:ext cx="12961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987824" y="5013176"/>
            <a:ext cx="12961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283968" y="3573016"/>
            <a:ext cx="0" cy="14401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7171 CuadroTexto"/>
          <p:cNvSpPr txBox="1"/>
          <p:nvPr/>
        </p:nvSpPr>
        <p:spPr>
          <a:xfrm>
            <a:off x="2237590" y="5582898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Estos son polígonos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7175" name="7174 Conector recto"/>
          <p:cNvCxnSpPr/>
          <p:nvPr/>
        </p:nvCxnSpPr>
        <p:spPr>
          <a:xfrm>
            <a:off x="5832140" y="3177183"/>
            <a:ext cx="900098" cy="6601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7" name="7176 Conector recto"/>
          <p:cNvCxnSpPr/>
          <p:nvPr/>
        </p:nvCxnSpPr>
        <p:spPr>
          <a:xfrm flipH="1">
            <a:off x="6388431" y="3837292"/>
            <a:ext cx="343807" cy="1068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7178 Conector recto"/>
          <p:cNvCxnSpPr/>
          <p:nvPr/>
        </p:nvCxnSpPr>
        <p:spPr>
          <a:xfrm flipH="1">
            <a:off x="5275849" y="4905371"/>
            <a:ext cx="11125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7180 Conector recto"/>
          <p:cNvCxnSpPr/>
          <p:nvPr/>
        </p:nvCxnSpPr>
        <p:spPr>
          <a:xfrm flipH="1" flipV="1">
            <a:off x="4932042" y="3837292"/>
            <a:ext cx="343807" cy="1068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7182 Conector recto"/>
          <p:cNvCxnSpPr/>
          <p:nvPr/>
        </p:nvCxnSpPr>
        <p:spPr>
          <a:xfrm flipH="1">
            <a:off x="4932042" y="3177183"/>
            <a:ext cx="900098" cy="6601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9552" y="476672"/>
            <a:ext cx="78886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 los segmentos que forman un polígono los </a:t>
            </a:r>
          </a:p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llamaremos “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lados del polígono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”.</a:t>
            </a:r>
          </a:p>
          <a:p>
            <a:endParaRPr lang="es-CL" dirty="0" smtClean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Por ejemplo este polígono posee tres lados:</a:t>
            </a: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1967310" y="2417983"/>
            <a:ext cx="1656184" cy="18722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967310" y="4290191"/>
            <a:ext cx="3830309" cy="2160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623494" y="2417983"/>
            <a:ext cx="2174125" cy="2088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995202" y="5334307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 este tipo de polígonos los llamaremos </a:t>
            </a:r>
            <a:r>
              <a:rPr lang="es-CL" b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“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triángulos</a:t>
            </a:r>
            <a:r>
              <a:rPr lang="es-CL" b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”.</a:t>
            </a:r>
            <a:endParaRPr lang="es-CL" b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4710556" y="2994047"/>
            <a:ext cx="1087063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183334" y="2994047"/>
            <a:ext cx="504056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607270" y="2634007"/>
            <a:ext cx="108012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lado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797619" y="2769601"/>
            <a:ext cx="128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lado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441963" y="4505206"/>
            <a:ext cx="126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lado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V="1">
            <a:off x="2795402" y="4398203"/>
            <a:ext cx="612068" cy="1504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327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259632" y="69269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 los puntos que se forman donde se juntan los lados de los polígonos los llamaremos “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vértices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”.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932040" y="2420888"/>
            <a:ext cx="569437" cy="2232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915816" y="2420888"/>
            <a:ext cx="25856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333125" y="4653136"/>
            <a:ext cx="25989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2333125" y="2420888"/>
            <a:ext cx="582691" cy="2232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1560" y="2190055"/>
            <a:ext cx="158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vértice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2200" y="2111622"/>
            <a:ext cx="158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vértice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4797152"/>
            <a:ext cx="158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vértice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36096" y="4674542"/>
            <a:ext cx="158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vértice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4860032" y="4591980"/>
            <a:ext cx="144016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2843808" y="2337931"/>
            <a:ext cx="144016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Elipse"/>
          <p:cNvSpPr/>
          <p:nvPr/>
        </p:nvSpPr>
        <p:spPr>
          <a:xfrm>
            <a:off x="5436096" y="2359732"/>
            <a:ext cx="144016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Elipse"/>
          <p:cNvSpPr/>
          <p:nvPr/>
        </p:nvSpPr>
        <p:spPr>
          <a:xfrm>
            <a:off x="2261117" y="4561355"/>
            <a:ext cx="144016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8" name="27 Conector recto de flecha"/>
          <p:cNvCxnSpPr>
            <a:endCxn id="25" idx="2"/>
          </p:cNvCxnSpPr>
          <p:nvPr/>
        </p:nvCxnSpPr>
        <p:spPr>
          <a:xfrm>
            <a:off x="2051720" y="2399087"/>
            <a:ext cx="79208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27" idx="3"/>
          </p:cNvCxnSpPr>
          <p:nvPr/>
        </p:nvCxnSpPr>
        <p:spPr>
          <a:xfrm flipV="1">
            <a:off x="1691680" y="4665755"/>
            <a:ext cx="590528" cy="36222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7167 Conector recto de flecha"/>
          <p:cNvCxnSpPr>
            <a:stCxn id="21" idx="1"/>
            <a:endCxn id="23" idx="5"/>
          </p:cNvCxnSpPr>
          <p:nvPr/>
        </p:nvCxnSpPr>
        <p:spPr>
          <a:xfrm flipH="1" flipV="1">
            <a:off x="4982957" y="4696380"/>
            <a:ext cx="453139" cy="20899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7170 Conector recto de flecha"/>
          <p:cNvCxnSpPr>
            <a:stCxn id="19" idx="1"/>
            <a:endCxn id="26" idx="7"/>
          </p:cNvCxnSpPr>
          <p:nvPr/>
        </p:nvCxnSpPr>
        <p:spPr>
          <a:xfrm flipH="1">
            <a:off x="5559021" y="2342455"/>
            <a:ext cx="813179" cy="3518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7171 CuadroTexto"/>
          <p:cNvSpPr txBox="1"/>
          <p:nvPr/>
        </p:nvSpPr>
        <p:spPr>
          <a:xfrm>
            <a:off x="1259632" y="54452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 este tipo de polígonos los llamaremos “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cuadriláteros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”.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27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3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881589" y="613579"/>
            <a:ext cx="738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 la separación que se forma  entre dos lados consecutivos (uno a continuación  de  otro) le  llamaremos “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ángulo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”.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851923" y="2564904"/>
            <a:ext cx="1440157" cy="893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4741989" y="3458882"/>
            <a:ext cx="550091" cy="1446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961857" y="4905369"/>
            <a:ext cx="17801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411766" y="3458882"/>
            <a:ext cx="550091" cy="1446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2411766" y="2564904"/>
            <a:ext cx="1440157" cy="893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46" y="3276600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0365">
            <a:off x="3637608" y="2472128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7239">
            <a:off x="4950818" y="3276599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0330">
            <a:off x="2844161" y="4558020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7593">
            <a:off x="4478333" y="4593524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467544" y="2708920"/>
            <a:ext cx="165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ángulo</a:t>
            </a:r>
            <a:endParaRPr lang="es-CL" sz="2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987824" y="1813908"/>
            <a:ext cx="165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ángulo</a:t>
            </a:r>
            <a:endParaRPr lang="es-CL" sz="2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307104" y="3064035"/>
            <a:ext cx="165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ángulo</a:t>
            </a:r>
            <a:endParaRPr lang="es-CL" sz="2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477054" y="4864065"/>
            <a:ext cx="165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ángulo</a:t>
            </a:r>
            <a:endParaRPr lang="es-CL" sz="2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67544" y="4935073"/>
            <a:ext cx="165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ángulo</a:t>
            </a:r>
            <a:endParaRPr lang="es-CL" sz="2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7168" name="7167 Conector recto de flecha"/>
          <p:cNvCxnSpPr/>
          <p:nvPr/>
        </p:nvCxnSpPr>
        <p:spPr>
          <a:xfrm flipH="1">
            <a:off x="5148064" y="3336098"/>
            <a:ext cx="1087032" cy="16491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7171 Conector recto de flecha"/>
          <p:cNvCxnSpPr>
            <a:stCxn id="33" idx="2"/>
          </p:cNvCxnSpPr>
          <p:nvPr/>
        </p:nvCxnSpPr>
        <p:spPr>
          <a:xfrm>
            <a:off x="3816956" y="2214018"/>
            <a:ext cx="3" cy="4228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7173 Conector recto de flecha"/>
          <p:cNvCxnSpPr/>
          <p:nvPr/>
        </p:nvCxnSpPr>
        <p:spPr>
          <a:xfrm>
            <a:off x="1763688" y="2908975"/>
            <a:ext cx="792088" cy="59203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7180 Conector recto de flecha"/>
          <p:cNvCxnSpPr/>
          <p:nvPr/>
        </p:nvCxnSpPr>
        <p:spPr>
          <a:xfrm flipV="1">
            <a:off x="1763688" y="4797153"/>
            <a:ext cx="1296144" cy="3379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7182 Conector recto de flecha"/>
          <p:cNvCxnSpPr>
            <a:stCxn id="35" idx="1"/>
          </p:cNvCxnSpPr>
          <p:nvPr/>
        </p:nvCxnSpPr>
        <p:spPr>
          <a:xfrm flipH="1" flipV="1">
            <a:off x="4692645" y="4864065"/>
            <a:ext cx="784409" cy="20005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7188 CuadroTexto"/>
          <p:cNvSpPr txBox="1"/>
          <p:nvPr/>
        </p:nvSpPr>
        <p:spPr>
          <a:xfrm>
            <a:off x="1780587" y="5631786"/>
            <a:ext cx="497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 este tipo de polígonos los llamaremos “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pentágonos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”.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27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5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029172" y="620688"/>
            <a:ext cx="7071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 las uniones de dos vértices no contiguos (que no están uno luego del otro) los llamaremos “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diagonales”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.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6048164" y="2204864"/>
            <a:ext cx="612068" cy="122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6048164" y="3428999"/>
            <a:ext cx="612068" cy="122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4391980" y="4653134"/>
            <a:ext cx="16561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 flipV="1">
            <a:off x="3779912" y="3428999"/>
            <a:ext cx="612068" cy="122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>
            <a:off x="3779912" y="2204864"/>
            <a:ext cx="612068" cy="122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391980" y="2204864"/>
            <a:ext cx="16561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4391980" y="2204864"/>
            <a:ext cx="1656184" cy="244827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6048164" y="2204864"/>
            <a:ext cx="0" cy="244827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3779912" y="2204864"/>
            <a:ext cx="2268252" cy="122413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391980" y="2204864"/>
            <a:ext cx="2268252" cy="122413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 flipV="1">
            <a:off x="4391980" y="2204864"/>
            <a:ext cx="1656184" cy="244827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7168 Conector recto"/>
          <p:cNvCxnSpPr/>
          <p:nvPr/>
        </p:nvCxnSpPr>
        <p:spPr>
          <a:xfrm flipV="1">
            <a:off x="4391980" y="2204864"/>
            <a:ext cx="0" cy="244827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7171 Conector recto"/>
          <p:cNvCxnSpPr/>
          <p:nvPr/>
        </p:nvCxnSpPr>
        <p:spPr>
          <a:xfrm>
            <a:off x="3779912" y="3428999"/>
            <a:ext cx="28803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7173 Conector recto"/>
          <p:cNvCxnSpPr/>
          <p:nvPr/>
        </p:nvCxnSpPr>
        <p:spPr>
          <a:xfrm flipH="1">
            <a:off x="4391980" y="3428999"/>
            <a:ext cx="2268252" cy="122413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7175 Conector recto"/>
          <p:cNvCxnSpPr/>
          <p:nvPr/>
        </p:nvCxnSpPr>
        <p:spPr>
          <a:xfrm flipH="1" flipV="1">
            <a:off x="3779912" y="3428999"/>
            <a:ext cx="2268252" cy="122413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7176 CuadroTexto"/>
          <p:cNvSpPr txBox="1"/>
          <p:nvPr/>
        </p:nvSpPr>
        <p:spPr>
          <a:xfrm>
            <a:off x="1337682" y="515719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este tipo de polígonos los llamaremos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“</a:t>
            </a:r>
            <a:r>
              <a:rPr lang="es-CL" b="1" u="sng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hexágonos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”.</a:t>
            </a:r>
          </a:p>
          <a:p>
            <a:endParaRPr lang="es-CL" dirty="0"/>
          </a:p>
        </p:txBody>
      </p:sp>
      <p:sp>
        <p:nvSpPr>
          <p:cNvPr id="7178" name="7177 CuadroTexto"/>
          <p:cNvSpPr txBox="1"/>
          <p:nvPr/>
        </p:nvSpPr>
        <p:spPr>
          <a:xfrm>
            <a:off x="747058" y="2708920"/>
            <a:ext cx="336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En amarillo las diagonales de este polígono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756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043608" y="620688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Un polígono se denomina por la cantidad de sus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lados.</a:t>
            </a:r>
          </a:p>
          <a:p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Si te fijas bien todos los polígonos tienen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igual número de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ángulos, de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vértices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y de lados.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Los polígonos podemos clasificarlos según el número de lados que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posean:</a:t>
            </a:r>
          </a:p>
        </p:txBody>
      </p:sp>
      <p:pic>
        <p:nvPicPr>
          <p:cNvPr id="2050" name="Picture 2" descr="C:\Users\popeye\Desktop\72692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618841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 rot="10800000">
            <a:off x="6869594" y="3697608"/>
            <a:ext cx="489204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derecha"/>
          <p:cNvSpPr/>
          <p:nvPr/>
        </p:nvSpPr>
        <p:spPr>
          <a:xfrm rot="10800000">
            <a:off x="6869594" y="4092324"/>
            <a:ext cx="489204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 rot="10800000">
            <a:off x="6869594" y="4576957"/>
            <a:ext cx="489204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 rot="10800000">
            <a:off x="6869594" y="5073233"/>
            <a:ext cx="489204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derecha"/>
          <p:cNvSpPr/>
          <p:nvPr/>
        </p:nvSpPr>
        <p:spPr>
          <a:xfrm rot="10800000">
            <a:off x="6869594" y="5514918"/>
            <a:ext cx="489204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Flecha derecha"/>
          <p:cNvSpPr/>
          <p:nvPr/>
        </p:nvSpPr>
        <p:spPr>
          <a:xfrm rot="10800000">
            <a:off x="6889228" y="6004432"/>
            <a:ext cx="489204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9327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938982" y="47260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OJO:</a:t>
            </a:r>
            <a:br>
              <a:rPr lang="es-CL" b="1" dirty="0">
                <a:solidFill>
                  <a:schemeClr val="bg1"/>
                </a:solidFill>
                <a:latin typeface="Lucida Handwriting" panose="03010101010101010101" pitchFamily="66" charset="0"/>
              </a:rPr>
            </a:b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Se denomina polígono a la frontera que forma la figura, el interior de </a:t>
            </a:r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esta 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figura</a:t>
            </a:r>
            <a:r>
              <a:rPr lang="es-CL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s-CL" b="1" u="sng" dirty="0">
                <a:solidFill>
                  <a:schemeClr val="bg1"/>
                </a:solidFill>
                <a:latin typeface="Lucida Handwriting" panose="03010101010101010101" pitchFamily="66" charset="0"/>
              </a:rPr>
              <a:t>NO</a:t>
            </a:r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 forma parte del polígono, sólo su frontera conformada por sus lados y vértices pertenecen al polígono.</a:t>
            </a:r>
          </a:p>
        </p:txBody>
      </p:sp>
      <p:sp>
        <p:nvSpPr>
          <p:cNvPr id="5" name="4 Pentágono regular"/>
          <p:cNvSpPr/>
          <p:nvPr/>
        </p:nvSpPr>
        <p:spPr>
          <a:xfrm>
            <a:off x="2411760" y="3501008"/>
            <a:ext cx="2664296" cy="2399112"/>
          </a:xfrm>
          <a:prstGeom prst="pentagon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6 Conector recto"/>
          <p:cNvCxnSpPr>
            <a:stCxn id="5" idx="0"/>
            <a:endCxn id="5" idx="5"/>
          </p:cNvCxnSpPr>
          <p:nvPr/>
        </p:nvCxnSpPr>
        <p:spPr>
          <a:xfrm>
            <a:off x="3743908" y="3501008"/>
            <a:ext cx="1332145" cy="9163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5" idx="1"/>
            <a:endCxn id="5" idx="0"/>
          </p:cNvCxnSpPr>
          <p:nvPr/>
        </p:nvCxnSpPr>
        <p:spPr>
          <a:xfrm flipV="1">
            <a:off x="2411763" y="3501008"/>
            <a:ext cx="1332145" cy="9163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5" idx="4"/>
            <a:endCxn id="5" idx="5"/>
          </p:cNvCxnSpPr>
          <p:nvPr/>
        </p:nvCxnSpPr>
        <p:spPr>
          <a:xfrm flipV="1">
            <a:off x="4567219" y="4417385"/>
            <a:ext cx="508834" cy="14827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5" idx="2"/>
            <a:endCxn id="5" idx="4"/>
          </p:cNvCxnSpPr>
          <p:nvPr/>
        </p:nvCxnSpPr>
        <p:spPr>
          <a:xfrm>
            <a:off x="2920597" y="5900114"/>
            <a:ext cx="1646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5" idx="1"/>
            <a:endCxn id="5" idx="2"/>
          </p:cNvCxnSpPr>
          <p:nvPr/>
        </p:nvCxnSpPr>
        <p:spPr>
          <a:xfrm>
            <a:off x="2411763" y="4417385"/>
            <a:ext cx="508834" cy="14827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586579" y="2996952"/>
            <a:ext cx="446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Área o región poligonal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915816" y="6034060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Lucida Handwriting" panose="03010101010101010101" pitchFamily="66" charset="0"/>
              </a:rPr>
              <a:t>Polígono</a:t>
            </a:r>
            <a:endParaRPr lang="es-CL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27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22" grpId="0"/>
    </p:bld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703</TotalTime>
  <Words>471</Words>
  <Application>Microsoft Office PowerPoint</Application>
  <PresentationFormat>Presentación en pantalla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TS010336811</vt:lpstr>
      <vt:lpstr>Geometría para </vt:lpstr>
      <vt:lpstr>Los cuadriláteros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Geometría para  4° año Básico</dc:title>
  <dc:creator>popeye</dc:creator>
  <cp:lastModifiedBy>popeye</cp:lastModifiedBy>
  <cp:revision>59</cp:revision>
  <dcterms:created xsi:type="dcterms:W3CDTF">2013-10-12T13:43:12Z</dcterms:created>
  <dcterms:modified xsi:type="dcterms:W3CDTF">2013-10-13T01:26:36Z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