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3" r:id="rId2"/>
    <p:sldMasterId id="2147483686" r:id="rId3"/>
  </p:sldMasterIdLst>
  <p:notesMasterIdLst>
    <p:notesMasterId r:id="rId24"/>
  </p:notesMasterIdLst>
  <p:sldIdLst>
    <p:sldId id="258" r:id="rId4"/>
    <p:sldId id="266" r:id="rId5"/>
    <p:sldId id="340" r:id="rId6"/>
    <p:sldId id="341" r:id="rId7"/>
    <p:sldId id="342" r:id="rId8"/>
    <p:sldId id="267" r:id="rId9"/>
    <p:sldId id="268" r:id="rId10"/>
    <p:sldId id="348" r:id="rId11"/>
    <p:sldId id="269" r:id="rId12"/>
    <p:sldId id="359" r:id="rId13"/>
    <p:sldId id="356" r:id="rId14"/>
    <p:sldId id="355" r:id="rId15"/>
    <p:sldId id="357" r:id="rId16"/>
    <p:sldId id="358" r:id="rId17"/>
    <p:sldId id="287" r:id="rId18"/>
    <p:sldId id="320" r:id="rId19"/>
    <p:sldId id="371" r:id="rId20"/>
    <p:sldId id="321" r:id="rId21"/>
    <p:sldId id="373" r:id="rId22"/>
    <p:sldId id="37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relyOnVml="1" encoding="utf-8"/>
  <p:clrMru>
    <a:srgbClr val="FF0000"/>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0"/>
    <p:restoredTop sz="94600"/>
  </p:normalViewPr>
  <p:slideViewPr>
    <p:cSldViewPr snapToGrid="0">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1200">
                <a:latin typeface="Arial" charset="0"/>
              </a:defRPr>
            </a:lvl1pPr>
          </a:lstStyle>
          <a:p>
            <a:pPr>
              <a:defRPr/>
            </a:pPr>
            <a:endParaRPr lang="en-IE"/>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200">
                <a:latin typeface="Arial" charset="0"/>
              </a:defRPr>
            </a:lvl1pPr>
          </a:lstStyle>
          <a:p>
            <a:pPr>
              <a:defRPr/>
            </a:pPr>
            <a:endParaRPr lang="en-IE"/>
          </a:p>
        </p:txBody>
      </p:sp>
      <p:sp>
        <p:nvSpPr>
          <p:cNvPr id="706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Haga clic para modificar los estilos de texto del patrón</a:t>
            </a:r>
          </a:p>
          <a:p>
            <a:pPr lvl="1"/>
            <a:r>
              <a:rPr lang="en-US" noProof="0" smtClean="0"/>
              <a:t>Segundo nivel</a:t>
            </a:r>
          </a:p>
          <a:p>
            <a:pPr lvl="2"/>
            <a:r>
              <a:rPr lang="en-US" noProof="0" smtClean="0"/>
              <a:t>Tercer nivel</a:t>
            </a:r>
          </a:p>
          <a:p>
            <a:pPr lvl="3"/>
            <a:r>
              <a:rPr lang="en-US" noProof="0" smtClean="0"/>
              <a:t>Cuarto nivel</a:t>
            </a:r>
          </a:p>
          <a:p>
            <a:pPr lvl="4"/>
            <a:r>
              <a:rPr lang="en-US" noProof="0" smtClean="0"/>
              <a:t>Quinto nivel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base">
              <a:spcBef>
                <a:spcPct val="0"/>
              </a:spcBef>
              <a:spcAft>
                <a:spcPct val="0"/>
              </a:spcAft>
              <a:defRPr sz="1200">
                <a:latin typeface="Arial" charset="0"/>
              </a:defRPr>
            </a:lvl1pPr>
          </a:lstStyle>
          <a:p>
            <a:pPr>
              <a:defRPr/>
            </a:pPr>
            <a:endParaRPr lang="en-IE"/>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base">
              <a:spcBef>
                <a:spcPct val="0"/>
              </a:spcBef>
              <a:spcAft>
                <a:spcPct val="0"/>
              </a:spcAft>
              <a:defRPr sz="1200">
                <a:latin typeface="Arial" charset="0"/>
              </a:defRPr>
            </a:lvl1pPr>
          </a:lstStyle>
          <a:p>
            <a:pPr>
              <a:defRPr/>
            </a:pPr>
            <a:r>
              <a:rPr lang="en-IE"/>
              <a:t>‹#›</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r>
              <a:rPr lang="en-IE" smtClean="0"/>
              <a:t>‹#›</a:t>
            </a:r>
          </a:p>
        </p:txBody>
      </p:sp>
      <p:sp>
        <p:nvSpPr>
          <p:cNvPr id="71683"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1</a:t>
            </a:r>
          </a:p>
        </p:txBody>
      </p:sp>
      <p:sp>
        <p:nvSpPr>
          <p:cNvPr id="71684" name="Rectangle 3"/>
          <p:cNvSpPr>
            <a:spLocks noRot="1" noChangeArrowheads="1" noTextEdit="1"/>
          </p:cNvSpPr>
          <p:nvPr>
            <p:ph type="sldImg"/>
          </p:nvPr>
        </p:nvSpPr>
        <p:spPr>
          <a:ln/>
        </p:spPr>
      </p:sp>
      <p:sp>
        <p:nvSpPr>
          <p:cNvPr id="71685" name="Rectangle 4"/>
          <p:cNvSpPr>
            <a:spLocks noGrp="1" noChangeArrowheads="1"/>
          </p:cNvSpPr>
          <p:nvPr>
            <p:ph type="body" idx="1"/>
          </p:nvPr>
        </p:nvSpPr>
        <p:spPr>
          <a:noFill/>
          <a:ln/>
        </p:spPr>
        <p:txBody>
          <a:bodyPr/>
          <a:lstStyle/>
          <a:p>
            <a:pPr eaLnBrk="1" hangingPunct="1"/>
            <a:r>
              <a:rPr lang="es-ES_tradnl" smtClean="0"/>
              <a:t>[</a:t>
            </a:r>
            <a:r>
              <a:rPr lang="es-ES_tradnl" b="1" smtClean="0"/>
              <a:t>Notas para el instructor</a:t>
            </a:r>
            <a:r>
              <a:rPr lang="es-ES_tradnl" smtClean="0"/>
              <a:t>: </a:t>
            </a:r>
          </a:p>
          <a:p>
            <a:pPr eaLnBrk="1" hangingPunct="1">
              <a:buFontTx/>
              <a:buChar char="•"/>
            </a:pPr>
            <a:r>
              <a:rPr lang="es-ES_tradnl" smtClean="0"/>
              <a:t>en la última diapositiva encontrará ayuda más detallada sobre cómo personalizar esta plantilla. También puede consultar texto adicional sobre las lecciones en el panel de notas de algunas diapositivas.</a:t>
            </a:r>
          </a:p>
          <a:p>
            <a:pPr eaLnBrk="1" hangingPunct="1">
              <a:buFontTx/>
              <a:buChar char="•"/>
            </a:pPr>
            <a:r>
              <a:rPr lang="es-ES_tradnl" smtClean="0"/>
              <a:t>Como esta presentación contiene animaciones en Macromedia Flash, al guardar la plantilla puede que aparezca un mensaje de advertencia relativo a la información personal. A menos que agregue información a las propiedades del propio archivo Flash, esta advertencia no se aplica a esta presentación. Haga clic en </a:t>
            </a:r>
            <a:r>
              <a:rPr lang="es-ES_tradnl" b="1" smtClean="0"/>
              <a:t>Aceptar</a:t>
            </a:r>
            <a:r>
              <a:rPr lang="es-ES_tradnl" smtClean="0"/>
              <a:t> en el mensaje.]</a:t>
            </a:r>
          </a:p>
          <a:p>
            <a:pPr eaLnBrk="1" hangingPunct="1"/>
            <a:endParaRPr lang="es-ES_tradnl" smtClean="0"/>
          </a:p>
          <a:p>
            <a:pPr eaLnBrk="1" hangingPunct="1"/>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r>
              <a:rPr lang="en-IE" smtClean="0"/>
              <a:t>‹#›</a:t>
            </a:r>
          </a:p>
        </p:txBody>
      </p:sp>
      <p:sp>
        <p:nvSpPr>
          <p:cNvPr id="86019"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15</a:t>
            </a:r>
          </a:p>
        </p:txBody>
      </p:sp>
      <p:sp>
        <p:nvSpPr>
          <p:cNvPr id="86020" name="Rectangle 3"/>
          <p:cNvSpPr>
            <a:spLocks noRot="1" noChangeArrowheads="1" noTextEdit="1"/>
          </p:cNvSpPr>
          <p:nvPr>
            <p:ph type="sldImg"/>
          </p:nvPr>
        </p:nvSpPr>
        <p:spPr>
          <a:ln/>
        </p:spPr>
      </p:sp>
      <p:sp>
        <p:nvSpPr>
          <p:cNvPr id="86021" name="Rectangle 4"/>
          <p:cNvSpPr>
            <a:spLocks noGrp="1" noChangeArrowheads="1"/>
          </p:cNvSpPr>
          <p:nvPr>
            <p:ph type="body" idx="1"/>
          </p:nvPr>
        </p:nvSpPr>
        <p:spPr>
          <a:noFill/>
          <a:ln/>
        </p:spPr>
        <p:txBody>
          <a:bodyPr/>
          <a:lstStyle/>
          <a:p>
            <a:pPr eaLnBrk="1" hangingPunct="1"/>
            <a:r>
              <a:rPr lang="es-ES_tradnl" b="1" smtClean="0"/>
              <a:t>Información adicional sobre el uso de los nuevos métodos abreviados:</a:t>
            </a:r>
          </a:p>
          <a:p>
            <a:pPr eaLnBrk="1" hangingPunct="1"/>
            <a:r>
              <a:rPr lang="es-ES_tradnl" smtClean="0"/>
              <a:t>Cuando presione ALT, verá las sugerencias de teclas de todas las fichas de la cinta de opciones, todos los comandos de las fichas, la barra de herramientas de acceso rápido y el botón de Microsoft Office (que se describe más adelante en la presentación). </a:t>
            </a:r>
          </a:p>
          <a:p>
            <a:pPr eaLnBrk="1" hangingPunct="1"/>
            <a:r>
              <a:rPr lang="es-ES_tradnl" smtClean="0"/>
              <a:t>Presione la tecla de la ficha que desea mostrar. Aparecerán todos los identificadores de sugerencias de teclas para los botones de la ficha. A continuación, utilice la tecla correspondiente al botón que desea. </a:t>
            </a:r>
          </a:p>
          <a:p>
            <a:pPr eaLnBrk="1" hangingPunct="1"/>
            <a:endParaRPr lang="es-ES_tradn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r>
              <a:rPr lang="en-IE" smtClean="0"/>
              <a:t>‹#›</a:t>
            </a:r>
          </a:p>
        </p:txBody>
      </p:sp>
      <p:sp>
        <p:nvSpPr>
          <p:cNvPr id="89091"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18</a:t>
            </a:r>
          </a:p>
        </p:txBody>
      </p:sp>
      <p:sp>
        <p:nvSpPr>
          <p:cNvPr id="89092" name="Rectangle 3"/>
          <p:cNvSpPr>
            <a:spLocks noRot="1" noChangeArrowheads="1" noTextEdit="1"/>
          </p:cNvSpPr>
          <p:nvPr>
            <p:ph type="sldImg"/>
          </p:nvPr>
        </p:nvSpPr>
        <p:spPr>
          <a:ln/>
        </p:spPr>
      </p:sp>
      <p:sp>
        <p:nvSpPr>
          <p:cNvPr id="89093" name="Rectangle 4"/>
          <p:cNvSpPr>
            <a:spLocks noGrp="1" noChangeArrowheads="1"/>
          </p:cNvSpPr>
          <p:nvPr>
            <p:ph type="body" idx="1"/>
          </p:nvPr>
        </p:nvSpPr>
        <p:spPr>
          <a:noFill/>
          <a:ln/>
        </p:spPr>
        <p:txBody>
          <a:bodyPr/>
          <a:lstStyle/>
          <a:p>
            <a:pPr eaLnBrk="1" hangingPunct="1"/>
            <a:r>
              <a:rPr lang="en-US" smtClean="0"/>
              <a:t>Encontrará la barra de herramientas </a:t>
            </a:r>
            <a:r>
              <a:rPr lang="en-US" b="1" smtClean="0"/>
              <a:t>Vista</a:t>
            </a:r>
            <a:r>
              <a:rPr lang="en-US" smtClean="0"/>
              <a:t> en la parte inferior derecha de la ventana.</a:t>
            </a:r>
          </a:p>
          <a:p>
            <a:pPr eaLnBrk="1" hangingPunct="1"/>
            <a:r>
              <a:rPr lang="en-US" smtClean="0"/>
              <a:t>Otra forma de ver la vista Diseño de página es hacer clic en la ficha </a:t>
            </a:r>
            <a:r>
              <a:rPr lang="en-US" b="1" smtClean="0"/>
              <a:t>Ver</a:t>
            </a:r>
            <a:r>
              <a:rPr lang="en-US" smtClean="0"/>
              <a:t> en la cinta de opciones y luego en </a:t>
            </a:r>
            <a:r>
              <a:rPr lang="en-US" b="1" smtClean="0"/>
              <a:t>Vista Diseño de página</a:t>
            </a:r>
            <a:r>
              <a:rPr lang="en-US" smtClean="0"/>
              <a:t> en el grupo </a:t>
            </a:r>
            <a:r>
              <a:rPr lang="en-US" b="1" smtClean="0"/>
              <a:t>Vistas de libro</a:t>
            </a:r>
            <a:r>
              <a:rPr lang="en-US" smtClean="0"/>
              <a:t> .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r>
              <a:rPr lang="en-IE" smtClean="0"/>
              <a:t>‹#›</a:t>
            </a:r>
          </a:p>
        </p:txBody>
      </p:sp>
      <p:sp>
        <p:nvSpPr>
          <p:cNvPr id="90115"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19</a:t>
            </a:r>
          </a:p>
        </p:txBody>
      </p:sp>
      <p:sp>
        <p:nvSpPr>
          <p:cNvPr id="90116" name="Rectangle 3"/>
          <p:cNvSpPr>
            <a:spLocks noRot="1" noChangeArrowheads="1" noTextEdit="1"/>
          </p:cNvSpPr>
          <p:nvPr>
            <p:ph type="sldImg"/>
          </p:nvPr>
        </p:nvSpPr>
        <p:spPr>
          <a:ln/>
        </p:spPr>
      </p:sp>
      <p:sp>
        <p:nvSpPr>
          <p:cNvPr id="90117" name="Rectangle 4"/>
          <p:cNvSpPr>
            <a:spLocks noGrp="1" noChangeArrowheads="1"/>
          </p:cNvSpPr>
          <p:nvPr>
            <p:ph type="body" idx="1"/>
          </p:nvPr>
        </p:nvSpPr>
        <p:spPr>
          <a:noFill/>
          <a:ln/>
        </p:spPr>
        <p:txBody>
          <a:bodyPr/>
          <a:lstStyle/>
          <a:p>
            <a:pPr eaLnBrk="1" hangingPunct="1"/>
            <a:r>
              <a:rPr lang="es-ES_tradnl" b="1" smtClean="0"/>
              <a:t>Información adicional sobre estos puntos:</a:t>
            </a:r>
          </a:p>
          <a:p>
            <a:pPr eaLnBrk="1" hangingPunct="1">
              <a:buFontTx/>
              <a:buChar char="•"/>
            </a:pPr>
            <a:r>
              <a:rPr lang="es-ES_tradnl" smtClean="0"/>
              <a:t>Puede activar o desactivar las reglas cuando lo necesite (haga clic en </a:t>
            </a:r>
            <a:r>
              <a:rPr lang="es-ES_tradnl" b="1" smtClean="0"/>
              <a:t>Regla</a:t>
            </a:r>
            <a:r>
              <a:rPr lang="es-ES_tradnl" smtClean="0"/>
              <a:t> en el grupo </a:t>
            </a:r>
            <a:r>
              <a:rPr lang="es-ES_tradnl" b="1" smtClean="0"/>
              <a:t>Mostrar u ocultar</a:t>
            </a:r>
            <a:r>
              <a:rPr lang="es-ES_tradnl" smtClean="0"/>
              <a:t> en la ficha </a:t>
            </a:r>
            <a:r>
              <a:rPr lang="es-ES_tradnl" b="1" smtClean="0"/>
              <a:t>Ver</a:t>
            </a:r>
            <a:r>
              <a:rPr lang="es-ES_tradnl" smtClean="0"/>
              <a:t> . </a:t>
            </a:r>
          </a:p>
          <a:p>
            <a:pPr eaLnBrk="1" hangingPunct="1">
              <a:buFontTx/>
              <a:buChar char="•"/>
            </a:pPr>
            <a:r>
              <a:rPr lang="es-ES_tradnl" smtClean="0"/>
              <a:t>En la siguiente lección obtendrá más información sobre el uso de la vista preliminar. </a:t>
            </a:r>
          </a:p>
          <a:p>
            <a:pPr eaLnBrk="1" hangingPunct="1">
              <a:buFontTx/>
              <a:buChar char="•"/>
            </a:pPr>
            <a:r>
              <a:rPr lang="es-ES_tradnl" smtClean="0"/>
              <a:t>Cuando escribe en la nueva área de encabezado y pie de página situada en la parte superior o inferior de una página, la ficha </a:t>
            </a:r>
            <a:r>
              <a:rPr lang="es-ES_tradnl" b="1" smtClean="0"/>
              <a:t>Diseño</a:t>
            </a:r>
            <a:r>
              <a:rPr lang="es-ES_tradnl" smtClean="0"/>
              <a:t> se abre con todos los comandos que necesita para crear encabezados y pies de página. Comprobará exactamente cómo funciona en la siguiente lección.</a:t>
            </a:r>
          </a:p>
          <a:p>
            <a:pPr eaLnBrk="1" hangingPunct="1">
              <a:buFontTx/>
              <a:buChar char="•"/>
            </a:pPr>
            <a:r>
              <a:rPr lang="es-ES_tradnl" smtClean="0"/>
              <a:t>Es posible ver cada hoja de un libro en la vista que mejor se ajusta a las peculiaridades de la hoja. Para ver una hoja en una vista diferente, seleccione una vista en la barra de herramientas </a:t>
            </a:r>
            <a:r>
              <a:rPr lang="es-ES_tradnl" b="1" smtClean="0"/>
              <a:t>Vista</a:t>
            </a:r>
            <a:r>
              <a:rPr lang="es-ES_tradnl" smtClean="0"/>
              <a:t> o en el grupo </a:t>
            </a:r>
            <a:r>
              <a:rPr lang="es-ES_tradnl" b="1" smtClean="0"/>
              <a:t>Vistas de libro</a:t>
            </a:r>
            <a:r>
              <a:rPr lang="es-ES_tradnl" smtClean="0"/>
              <a:t> en la ficha </a:t>
            </a:r>
            <a:r>
              <a:rPr lang="es-ES_tradnl" b="1" smtClean="0"/>
              <a:t>Ver</a:t>
            </a:r>
            <a:r>
              <a:rPr lang="es-ES_tradnl" smtClean="0"/>
              <a:t> , para cada hoja. La vista Normal y la vista previa de salto de página se encuentran ahí.</a:t>
            </a:r>
          </a:p>
          <a:p>
            <a:pPr eaLnBrk="1" hangingPunct="1"/>
            <a:endParaRPr lang="es-ES_tradnl" smtClean="0"/>
          </a:p>
          <a:p>
            <a:pPr eaLnBrk="1" hangingPunct="1"/>
            <a:endParaRPr lang="es-ES_tradn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r>
              <a:rPr lang="en-IE" smtClean="0"/>
              <a:t>‹#›</a:t>
            </a:r>
          </a:p>
        </p:txBody>
      </p:sp>
      <p:sp>
        <p:nvSpPr>
          <p:cNvPr id="91139"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20</a:t>
            </a:r>
          </a:p>
        </p:txBody>
      </p:sp>
      <p:sp>
        <p:nvSpPr>
          <p:cNvPr id="91140" name="Rectangle 3"/>
          <p:cNvSpPr>
            <a:spLocks noRot="1" noChangeArrowheads="1" noTextEdit="1"/>
          </p:cNvSpPr>
          <p:nvPr>
            <p:ph type="sldImg"/>
          </p:nvPr>
        </p:nvSpPr>
        <p:spPr>
          <a:ln/>
        </p:spPr>
      </p:sp>
      <p:sp>
        <p:nvSpPr>
          <p:cNvPr id="91141" name="Rectangle 4"/>
          <p:cNvSpPr>
            <a:spLocks noGrp="1" noChangeArrowheads="1"/>
          </p:cNvSpPr>
          <p:nvPr>
            <p:ph type="body" idx="1"/>
          </p:nvPr>
        </p:nvSpPr>
        <p:spPr>
          <a:noFill/>
          <a:ln/>
        </p:spPr>
        <p:txBody>
          <a:bodyPr/>
          <a:lstStyle/>
          <a:p>
            <a:pPr eaLnBrk="1" hangingPunct="1">
              <a:spcBef>
                <a:spcPct val="20000"/>
              </a:spcBef>
              <a:spcAft>
                <a:spcPct val="45000"/>
              </a:spcAft>
            </a:pPr>
            <a:r>
              <a:rPr lang="es-ES_tradnl" b="1" smtClean="0"/>
              <a:t>Información adicional sobre la baja resolución: </a:t>
            </a:r>
          </a:p>
          <a:p>
            <a:pPr eaLnBrk="1" hangingPunct="1">
              <a:spcBef>
                <a:spcPct val="20000"/>
              </a:spcBef>
              <a:spcAft>
                <a:spcPct val="45000"/>
              </a:spcAft>
            </a:pPr>
            <a:r>
              <a:rPr lang="es-ES_tradnl" smtClean="0"/>
              <a:t>Cuando trabaje con una resolución baja, tendrá que hacer clic en la flecha del botón del grupo para mostrar los comandos.</a:t>
            </a:r>
          </a:p>
          <a:p>
            <a:pPr eaLnBrk="1" hangingPunct="1">
              <a:spcBef>
                <a:spcPct val="20000"/>
              </a:spcBef>
              <a:spcAft>
                <a:spcPct val="45000"/>
              </a:spcAft>
            </a:pPr>
            <a:r>
              <a:rPr lang="es-ES_tradnl" smtClean="0"/>
              <a:t>Por ejemplo, en la ficha </a:t>
            </a:r>
            <a:r>
              <a:rPr lang="es-ES_tradnl" b="1" smtClean="0"/>
              <a:t>Ver</a:t>
            </a:r>
            <a:r>
              <a:rPr lang="es-ES_tradnl" smtClean="0"/>
              <a:t> , el grupo </a:t>
            </a:r>
            <a:r>
              <a:rPr lang="es-ES_tradnl" b="1" smtClean="0"/>
              <a:t>Mostrar u ocultar</a:t>
            </a:r>
            <a:r>
              <a:rPr lang="es-ES_tradnl" smtClean="0"/>
              <a:t> tiene varios comandos para mostrar u ocultar distintos elementos. Con una resolución alta, verá todos los comandos del grupo </a:t>
            </a:r>
            <a:r>
              <a:rPr lang="es-ES_tradnl" b="1" smtClean="0"/>
              <a:t>Mostrar u ocultar</a:t>
            </a:r>
            <a:r>
              <a:rPr lang="es-ES_tradnl" smtClean="0"/>
              <a:t> . En una resolución de 800 por 600, verá el botón </a:t>
            </a:r>
            <a:r>
              <a:rPr lang="es-ES_tradnl" b="1" smtClean="0"/>
              <a:t>Mostrar u ocultar</a:t>
            </a:r>
            <a:r>
              <a:rPr lang="es-ES_tradnl" smtClean="0"/>
              <a:t> , pero no los comandos del grupo.</a:t>
            </a:r>
          </a:p>
          <a:p>
            <a:pPr eaLnBrk="1" hangingPunct="1"/>
            <a:r>
              <a:rPr lang="es-ES_tradnl" smtClean="0"/>
              <a:t>En ese caso, haga clic en la flecha del botón del grupo </a:t>
            </a:r>
            <a:r>
              <a:rPr lang="es-ES_tradnl" b="1" smtClean="0"/>
              <a:t>Mostrar u ocultar</a:t>
            </a:r>
            <a:r>
              <a:rPr lang="es-ES_tradnl" smtClean="0"/>
              <a:t> para mostrar los comandos del grupo.</a:t>
            </a:r>
          </a:p>
          <a:p>
            <a:pPr eaLnBrk="1" hangingPunct="1"/>
            <a:r>
              <a:rPr lang="es-ES_tradnl" smtClean="0"/>
              <a:t>Los grupos que, con una resolución menor, muestran sólo el nombre del grupo son los que tienen los comandos menos utilizados.</a:t>
            </a:r>
            <a:endParaRPr lang="es-ES_tradnl" smtClean="0">
              <a:solidFill>
                <a:srgbClr val="FFCC00"/>
              </a:solidFill>
            </a:endParaRPr>
          </a:p>
          <a:p>
            <a:pPr eaLnBrk="1" hangingPunct="1"/>
            <a:endParaRPr lang="es-ES_tradn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r>
              <a:rPr lang="en-IE" smtClean="0"/>
              <a:t>‹#›</a:t>
            </a:r>
          </a:p>
        </p:txBody>
      </p:sp>
      <p:sp>
        <p:nvSpPr>
          <p:cNvPr id="92163"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21</a:t>
            </a:r>
          </a:p>
        </p:txBody>
      </p:sp>
      <p:sp>
        <p:nvSpPr>
          <p:cNvPr id="92164" name="Rectangle 3"/>
          <p:cNvSpPr>
            <a:spLocks noRot="1" noChangeArrowheads="1" noTextEdit="1"/>
          </p:cNvSpPr>
          <p:nvPr>
            <p:ph type="sldImg"/>
          </p:nvPr>
        </p:nvSpPr>
        <p:spPr>
          <a:ln/>
        </p:spPr>
      </p:sp>
      <p:sp>
        <p:nvSpPr>
          <p:cNvPr id="92165" name="Rectangle 4"/>
          <p:cNvSpPr>
            <a:spLocks noGrp="1" noChangeArrowheads="1"/>
          </p:cNvSpPr>
          <p:nvPr>
            <p:ph type="body" idx="1"/>
          </p:nvPr>
        </p:nvSpPr>
        <p:spPr>
          <a:noFill/>
          <a:ln/>
        </p:spPr>
        <p:txBody>
          <a:bodyPr/>
          <a:lstStyle/>
          <a:p>
            <a:pPr eaLnBrk="1" hangingPunct="1"/>
            <a:r>
              <a:rPr lang="es-ES_tradnl" b="1" smtClean="0"/>
              <a:t>Información adicional sobre ventanas pequeñas: </a:t>
            </a:r>
          </a:p>
          <a:p>
            <a:pPr eaLnBrk="1" hangingPunct="1"/>
            <a:r>
              <a:rPr lang="es-ES_tradnl" smtClean="0"/>
              <a:t>En cualquier resolución, hay un tamaño de ventana en el que algunos grupos sólo muestran el nombre de grupo. Por tanto, si trabaja en una ventana de Excel que no está maximizada, es posible que tenga que hacer clic en la flecha del botón del grupo para mostrar los comandos.</a:t>
            </a:r>
          </a:p>
          <a:p>
            <a:pPr eaLnBrk="1" hangingPunct="1"/>
            <a:r>
              <a:rPr lang="es-ES_tradnl" b="1" smtClean="0"/>
              <a:t>Información adicional sobre Tablet PC</a:t>
            </a:r>
            <a:r>
              <a:rPr lang="es-ES_tradnl" smtClean="0"/>
              <a:t>: </a:t>
            </a:r>
          </a:p>
          <a:p>
            <a:pPr eaLnBrk="1" hangingPunct="1"/>
            <a:r>
              <a:rPr lang="es-ES_tradnl" smtClean="0"/>
              <a:t>Si tiene un Tablet PC con un monitor mayor, la cinta se ajusta y muestra versiones más grandes de las fichas y grupos.</a:t>
            </a:r>
          </a:p>
          <a:p>
            <a:pPr eaLnBrk="1" hangingPunct="1"/>
            <a:endParaRPr lang="es-ES_tradnl" smtClean="0"/>
          </a:p>
          <a:p>
            <a:pPr eaLnBrk="1" hangingPunct="1"/>
            <a:endParaRPr lang="es-ES_tradnl"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r>
              <a:rPr lang="en-IE" smtClean="0"/>
              <a:t>‹#›</a:t>
            </a:r>
          </a:p>
        </p:txBody>
      </p:sp>
      <p:sp>
        <p:nvSpPr>
          <p:cNvPr id="120835"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49</a:t>
            </a:r>
          </a:p>
        </p:txBody>
      </p:sp>
      <p:sp>
        <p:nvSpPr>
          <p:cNvPr id="120836" name="Rectangle 3"/>
          <p:cNvSpPr>
            <a:spLocks noRot="1" noChangeArrowheads="1" noTextEdit="1"/>
          </p:cNvSpPr>
          <p:nvPr>
            <p:ph type="sldImg"/>
          </p:nvPr>
        </p:nvSpPr>
        <p:spPr>
          <a:ln/>
        </p:spPr>
      </p:sp>
      <p:sp>
        <p:nvSpPr>
          <p:cNvPr id="120837" name="Rectangle 4"/>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r>
              <a:rPr lang="en-IE" smtClean="0"/>
              <a:t>‹#›</a:t>
            </a:r>
          </a:p>
        </p:txBody>
      </p:sp>
      <p:sp>
        <p:nvSpPr>
          <p:cNvPr id="121859"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50</a:t>
            </a:r>
          </a:p>
        </p:txBody>
      </p:sp>
      <p:sp>
        <p:nvSpPr>
          <p:cNvPr id="121860" name="Rectangle 3"/>
          <p:cNvSpPr>
            <a:spLocks noRot="1" noChangeArrowheads="1" noTextEdit="1"/>
          </p:cNvSpPr>
          <p:nvPr>
            <p:ph type="sldImg"/>
          </p:nvPr>
        </p:nvSpPr>
        <p:spPr>
          <a:ln/>
        </p:spPr>
      </p:sp>
      <p:sp>
        <p:nvSpPr>
          <p:cNvPr id="121861" name="Rectangle 4"/>
          <p:cNvSpPr>
            <a:spLocks noGrp="1" noChangeArrowheads="1"/>
          </p:cNvSpPr>
          <p:nvPr>
            <p:ph type="body" idx="1"/>
          </p:nvPr>
        </p:nvSpPr>
        <p:spPr>
          <a:noFill/>
          <a:ln/>
        </p:spPr>
        <p:txBody>
          <a:bodyPr/>
          <a:lstStyle/>
          <a:p>
            <a:pPr eaLnBrk="1" hangingPunct="1"/>
            <a:r>
              <a:rPr lang="es-ES_tradnl" smtClean="0"/>
              <a:t>En esta lección aprenderá a compartir sus hojas de cálculo de Excel 2007 con personas que aún no tienen Excel 2007 y obtendrá más información sobre los motivos por los que se ha cambiado el formato de archivo.</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r>
              <a:rPr lang="en-IE" smtClean="0"/>
              <a:t>‹#›</a:t>
            </a:r>
          </a:p>
        </p:txBody>
      </p:sp>
      <p:sp>
        <p:nvSpPr>
          <p:cNvPr id="125955"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54</a:t>
            </a:r>
          </a:p>
        </p:txBody>
      </p:sp>
      <p:sp>
        <p:nvSpPr>
          <p:cNvPr id="125956" name="Rectangle 3"/>
          <p:cNvSpPr>
            <a:spLocks noRot="1" noChangeArrowheads="1" noTextEdit="1"/>
          </p:cNvSpPr>
          <p:nvPr>
            <p:ph type="sldImg"/>
          </p:nvPr>
        </p:nvSpPr>
        <p:spPr>
          <a:ln/>
        </p:spPr>
      </p:sp>
      <p:sp>
        <p:nvSpPr>
          <p:cNvPr id="125957" name="Rectangle 4"/>
          <p:cNvSpPr>
            <a:spLocks noGrp="1" noChangeArrowheads="1"/>
          </p:cNvSpPr>
          <p:nvPr>
            <p:ph type="body" idx="1"/>
          </p:nvPr>
        </p:nvSpPr>
        <p:spPr>
          <a:noFill/>
          <a:ln/>
        </p:spPr>
        <p:txBody>
          <a:bodyPr/>
          <a:lstStyle/>
          <a:p>
            <a:pPr eaLnBrk="1" hangingPunct="1">
              <a:buFontTx/>
              <a:buChar char="•"/>
            </a:pPr>
            <a:r>
              <a:rPr lang="es-ES_tradnl" b="1" smtClean="0"/>
              <a:t>Nuevas características.</a:t>
            </a:r>
            <a:r>
              <a:rPr lang="es-ES_tradnl" smtClean="0"/>
              <a:t> Además de las características descritas en las lecciones anteriores, el número de filas de una hoja de cálculo se ha aumentado de 65.536 a 1.048.576. El número de columnas se ha aumentado de 256 a 16.384. Puede escribir fórmulas más grandes en la nueva barra de fórmulas de tamaño ajustable. Y si hace clic en grandes bloques de texto en una celda, la barra de fórmulas ya no se dividirá en la cuadrícula de la hoja de cálculo.</a:t>
            </a:r>
            <a:endParaRPr lang="es-ES_tradnl" b="1" smtClean="0"/>
          </a:p>
          <a:p>
            <a:pPr eaLnBrk="1" hangingPunct="1">
              <a:buFontTx/>
              <a:buChar char="•"/>
            </a:pPr>
            <a:r>
              <a:rPr lang="es-ES_tradnl" b="1" smtClean="0"/>
              <a:t>Archivos más seguros.</a:t>
            </a:r>
            <a:r>
              <a:rPr lang="es-ES_tradnl" smtClean="0"/>
              <a:t> Los libros que contienen código no deseado o macros son más fáciles de identificar y bloquear.</a:t>
            </a:r>
            <a:endParaRPr lang="es-ES_tradnl" b="1" smtClean="0"/>
          </a:p>
          <a:p>
            <a:pPr eaLnBrk="1" hangingPunct="1">
              <a:buFontTx/>
              <a:buChar char="•"/>
            </a:pPr>
            <a:r>
              <a:rPr lang="es-ES_tradnl" b="1" smtClean="0"/>
              <a:t>Menor riesgo de que los archivos resulten dañados.</a:t>
            </a:r>
            <a:r>
              <a:rPr lang="es-ES_tradnl" smtClean="0"/>
              <a:t> Excel incluye una característica mejorada que permite abrir archivos dañados y recuperar parte del trabajo que, de no ser así, se perdería.</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r>
              <a:rPr lang="en-IE" smtClean="0"/>
              <a:t>‹#›</a:t>
            </a:r>
          </a:p>
        </p:txBody>
      </p:sp>
      <p:sp>
        <p:nvSpPr>
          <p:cNvPr id="128003"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56</a:t>
            </a:r>
          </a:p>
        </p:txBody>
      </p:sp>
      <p:sp>
        <p:nvSpPr>
          <p:cNvPr id="128004" name="Rectangle 3"/>
          <p:cNvSpPr>
            <a:spLocks noRot="1" noChangeArrowheads="1" noTextEdit="1"/>
          </p:cNvSpPr>
          <p:nvPr>
            <p:ph type="sldImg"/>
          </p:nvPr>
        </p:nvSpPr>
        <p:spPr>
          <a:ln/>
        </p:spPr>
      </p:sp>
      <p:sp>
        <p:nvSpPr>
          <p:cNvPr id="128005" name="Rectangle 4"/>
          <p:cNvSpPr>
            <a:spLocks noGrp="1" noChangeArrowheads="1"/>
          </p:cNvSpPr>
          <p:nvPr>
            <p:ph type="body" idx="1"/>
          </p:nvPr>
        </p:nvSpPr>
        <p:spPr>
          <a:noFill/>
          <a:ln/>
        </p:spPr>
        <p:txBody>
          <a:bodyPr/>
          <a:lstStyle/>
          <a:p>
            <a:pPr eaLnBrk="1" hangingPunct="1"/>
            <a:r>
              <a:rPr lang="es-ES_tradnl" b="1" smtClean="0"/>
              <a:t>Libro de Excel (*.xlsx). </a:t>
            </a:r>
            <a:r>
              <a:rPr lang="es-ES_tradnl" smtClean="0"/>
              <a:t>Guarde un libro con este formato si no contiene macros ni código de Microsoft Visual Basic</a:t>
            </a:r>
            <a:r>
              <a:rPr lang="es-ES_tradnl" sz="800" baseline="30000" smtClean="0">
                <a:cs typeface="Tahoma" pitchFamily="34" charset="0"/>
              </a:rPr>
              <a:t>®</a:t>
            </a:r>
            <a:r>
              <a:rPr lang="es-ES_tradnl" smtClean="0"/>
              <a:t> para Aplicaciones (VBA). Si intenta guardar un libro como un libro de Excel y contiene comandos de macros o proyectos de VBA, Excel 2007 le avisará de que la macro o el código de VBA se eliminarán del archivo. </a:t>
            </a:r>
          </a:p>
          <a:p>
            <a:pPr eaLnBrk="1" hangingPunct="1"/>
            <a:r>
              <a:rPr lang="es-ES_tradnl" b="1" smtClean="0"/>
              <a:t>Libro de Excel habilitado para macros (*.xlsm).</a:t>
            </a:r>
            <a:r>
              <a:rPr lang="es-ES_tradnl" smtClean="0"/>
              <a:t> Guarde el libro con este formato cuando contenga macros o código de VBA. Si intenta guardar un libro que contiene macros o código de VBA como el tipo de archivo Libro de Excel, Excel le aconsejará que no lo haga.</a:t>
            </a:r>
            <a:endParaRPr lang="es-ES_tradnl" b="1" smtClean="0"/>
          </a:p>
          <a:p>
            <a:pPr eaLnBrk="1" hangingPunct="1"/>
            <a:r>
              <a:rPr lang="es-ES_tradnl" b="1" smtClean="0"/>
              <a:t>Plantilla de Excel (*.xltx).</a:t>
            </a:r>
            <a:r>
              <a:rPr lang="es-ES_tradnl" smtClean="0"/>
              <a:t> Guarde el libro con este formato si necesita una plantilla.</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r>
              <a:rPr lang="en-IE" smtClean="0"/>
              <a:t>‹#›</a:t>
            </a:r>
          </a:p>
        </p:txBody>
      </p:sp>
      <p:sp>
        <p:nvSpPr>
          <p:cNvPr id="129027"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57</a:t>
            </a:r>
          </a:p>
        </p:txBody>
      </p:sp>
      <p:sp>
        <p:nvSpPr>
          <p:cNvPr id="129028" name="Rectangle 3"/>
          <p:cNvSpPr>
            <a:spLocks noRot="1" noChangeArrowheads="1" noTextEdit="1"/>
          </p:cNvSpPr>
          <p:nvPr>
            <p:ph type="sldImg"/>
          </p:nvPr>
        </p:nvSpPr>
        <p:spPr>
          <a:ln/>
        </p:spPr>
      </p:sp>
      <p:sp>
        <p:nvSpPr>
          <p:cNvPr id="129029" name="Rectangle 4"/>
          <p:cNvSpPr>
            <a:spLocks noGrp="1" noChangeArrowheads="1"/>
          </p:cNvSpPr>
          <p:nvPr>
            <p:ph type="body" idx="1"/>
          </p:nvPr>
        </p:nvSpPr>
        <p:spPr>
          <a:noFill/>
          <a:ln/>
        </p:spPr>
        <p:txBody>
          <a:bodyPr/>
          <a:lstStyle/>
          <a:p>
            <a:pPr eaLnBrk="1" hangingPunct="1"/>
            <a:r>
              <a:rPr lang="es-ES_tradnl" b="1" smtClean="0"/>
              <a:t>Libro de Excel habilitado para macros (*.xlsm).</a:t>
            </a:r>
            <a:r>
              <a:rPr lang="es-ES_tradnl" smtClean="0"/>
              <a:t> Guarde el libro con este formato cuando necesite una plantilla y el libro contenga macros o código de VBA.</a:t>
            </a:r>
            <a:endParaRPr lang="es-ES_tradnl" b="1" smtClean="0"/>
          </a:p>
          <a:p>
            <a:pPr eaLnBrk="1" hangingPunct="1"/>
            <a:r>
              <a:rPr lang="es-ES_tradnl" b="1" smtClean="0"/>
              <a:t>Libro binario de Excel (*.xlsb).</a:t>
            </a:r>
            <a:r>
              <a:rPr lang="es-ES_tradnl" smtClean="0"/>
              <a:t> Guarde el libro con este formato si el libro es especialmente grande; este tipo de archivo se abrirá más rápidamente que uno con el formato Libro de Excel muy grande. Dispondrá de las nuevas características de Excel, pero no de XML.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r>
              <a:rPr lang="en-IE" smtClean="0"/>
              <a:t>‹#›</a:t>
            </a:r>
          </a:p>
        </p:txBody>
      </p:sp>
      <p:sp>
        <p:nvSpPr>
          <p:cNvPr id="76803"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6</a:t>
            </a:r>
          </a:p>
        </p:txBody>
      </p:sp>
      <p:sp>
        <p:nvSpPr>
          <p:cNvPr id="76804" name="Rectangle 3"/>
          <p:cNvSpPr>
            <a:spLocks noRot="1" noChangeArrowheads="1" noTextEdit="1"/>
          </p:cNvSpPr>
          <p:nvPr>
            <p:ph type="sldImg"/>
          </p:nvPr>
        </p:nvSpPr>
        <p:spPr>
          <a:ln/>
        </p:spPr>
      </p:sp>
      <p:sp>
        <p:nvSpPr>
          <p:cNvPr id="76805" name="Rectangle 4"/>
          <p:cNvSpPr>
            <a:spLocks noGrp="1" noChangeArrowheads="1"/>
          </p:cNvSpPr>
          <p:nvPr>
            <p:ph type="body" idx="1"/>
          </p:nvPr>
        </p:nvSpPr>
        <p:spPr>
          <a:noFill/>
          <a:ln/>
        </p:spPr>
        <p:txBody>
          <a:bodyPr/>
          <a:lstStyle/>
          <a:p>
            <a:pPr eaLnBrk="1" hangingPunct="1"/>
            <a:r>
              <a:rPr lang="es-ES_tradnl" b="1" smtClean="0"/>
              <a:t>La cinta de opciones</a:t>
            </a:r>
            <a:r>
              <a:rPr lang="es-ES_tradnl" smtClean="0"/>
              <a:t> es el nuevo centro de control. En lugar de más o menos 30 barras de herramientas ocultas y comandos escondidos en menús, la cinta de opciones contiene todos los elementos esenciales con un presencia muy visual. Cuando pruebe el nuevo diseño, descubrirá que tiene sentido la forma en que se han agrupado los comandos que ya sabe utilizar. </a:t>
            </a:r>
          </a:p>
          <a:p>
            <a:pPr eaLnBrk="1" hangingPunct="1"/>
            <a:r>
              <a:rPr lang="es-ES_tradnl" smtClean="0"/>
              <a:t>Conozca más detalles sobre el nuevo diseño y prepárese para trabajar con la nueva versión de Excel.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r>
              <a:rPr lang="en-IE" smtClean="0"/>
              <a:t>‹#›</a:t>
            </a:r>
          </a:p>
        </p:txBody>
      </p:sp>
      <p:sp>
        <p:nvSpPr>
          <p:cNvPr id="130051"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58</a:t>
            </a:r>
          </a:p>
        </p:txBody>
      </p:sp>
      <p:sp>
        <p:nvSpPr>
          <p:cNvPr id="130052" name="Rectangle 3"/>
          <p:cNvSpPr>
            <a:spLocks noRot="1" noChangeArrowheads="1" noTextEdit="1"/>
          </p:cNvSpPr>
          <p:nvPr>
            <p:ph type="sldImg"/>
          </p:nvPr>
        </p:nvSpPr>
        <p:spPr>
          <a:ln/>
        </p:spPr>
      </p:sp>
      <p:sp>
        <p:nvSpPr>
          <p:cNvPr id="130053" name="Rectangle 4"/>
          <p:cNvSpPr>
            <a:spLocks noGrp="1" noChangeArrowheads="1"/>
          </p:cNvSpPr>
          <p:nvPr>
            <p:ph type="body" idx="1"/>
          </p:nvPr>
        </p:nvSpPr>
        <p:spPr>
          <a:noFill/>
          <a:ln/>
        </p:spPr>
        <p:txBody>
          <a:bodyPr/>
          <a:lstStyle/>
          <a:p>
            <a:pPr eaLnBrk="1" hangingPunct="1"/>
            <a:r>
              <a:rPr lang="es-ES_tradnl" b="1" smtClean="0"/>
              <a:t>Libro de Excel 97-2003 (*.xls).</a:t>
            </a:r>
            <a:r>
              <a:rPr lang="es-ES_tradnl" smtClean="0"/>
              <a:t> Guarde el libro con este formato cuando necesite compartirlo con alguien que trabaja con una versión anterior de Excel y no dispone del Módulo de compatibilidad de Microsoft Office para los formatos de archivos de 2007 Office Word, Excel y PowerPoint.</a:t>
            </a:r>
            <a:endParaRPr lang="es-ES_tradnl" b="1" smtClean="0"/>
          </a:p>
          <a:p>
            <a:pPr eaLnBrk="1" hangingPunct="1"/>
            <a:r>
              <a:rPr lang="es-ES_tradnl" b="1" smtClean="0"/>
              <a:t>Libro de Microsoft Excel 5.0/95 (*.xls).</a:t>
            </a:r>
            <a:r>
              <a:rPr lang="es-ES_tradnl" smtClean="0"/>
              <a:t> Guarde el libro con este formato cuando necesite compartirlo con alguien que utiliza Microsoft Excel 5.0. La mayoría de las características de Excel 2007 se desactivarán cuando guarde el libro como este tipo de archivo.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r>
              <a:rPr lang="en-IE" smtClean="0"/>
              <a:t>‹#›</a:t>
            </a:r>
          </a:p>
        </p:txBody>
      </p:sp>
      <p:sp>
        <p:nvSpPr>
          <p:cNvPr id="77827"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7</a:t>
            </a:r>
          </a:p>
        </p:txBody>
      </p:sp>
      <p:sp>
        <p:nvSpPr>
          <p:cNvPr id="77828" name="Rectangle 3"/>
          <p:cNvSpPr>
            <a:spLocks noRot="1" noChangeArrowheads="1" noTextEdit="1"/>
          </p:cNvSpPr>
          <p:nvPr>
            <p:ph type="sldImg"/>
          </p:nvPr>
        </p:nvSpPr>
        <p:spPr>
          <a:ln/>
        </p:spPr>
      </p:sp>
      <p:sp>
        <p:nvSpPr>
          <p:cNvPr id="77829" name="Rectangle 4"/>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r>
              <a:rPr lang="en-IE" smtClean="0"/>
              <a:t>‹#›</a:t>
            </a:r>
          </a:p>
        </p:txBody>
      </p:sp>
      <p:sp>
        <p:nvSpPr>
          <p:cNvPr id="78851"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8</a:t>
            </a:r>
          </a:p>
        </p:txBody>
      </p:sp>
      <p:sp>
        <p:nvSpPr>
          <p:cNvPr id="78852" name="Rectangle 3"/>
          <p:cNvSpPr>
            <a:spLocks noRot="1" noChangeArrowheads="1" noTextEdit="1"/>
          </p:cNvSpPr>
          <p:nvPr>
            <p:ph type="sldImg"/>
          </p:nvPr>
        </p:nvSpPr>
        <p:spPr>
          <a:ln/>
        </p:spPr>
      </p:sp>
      <p:sp>
        <p:nvSpPr>
          <p:cNvPr id="78853" name="Rectangle 4"/>
          <p:cNvSpPr>
            <a:spLocks noGrp="1" noChangeArrowheads="1"/>
          </p:cNvSpPr>
          <p:nvPr>
            <p:ph type="body" idx="1"/>
          </p:nvPr>
        </p:nvSpPr>
        <p:spPr>
          <a:noFill/>
          <a:ln/>
        </p:spPr>
        <p:txBody>
          <a:bodyPr/>
          <a:lstStyle/>
          <a:p>
            <a:pPr eaLnBrk="1" hangingPunct="1"/>
            <a:r>
              <a:rPr lang="es-ES_tradnl" smtClean="0"/>
              <a:t>Los comandos de la ficha </a:t>
            </a:r>
            <a:r>
              <a:rPr lang="es-ES_tradnl" b="1" smtClean="0"/>
              <a:t>Inicio</a:t>
            </a:r>
            <a:r>
              <a:rPr lang="es-ES_tradnl" smtClean="0"/>
              <a:t> son los que se han identificado en Microsoft como los más empleados para llevar a cabo tareas básicas en hojas de cálculo. </a:t>
            </a:r>
          </a:p>
          <a:p>
            <a:pPr eaLnBrk="1" hangingPunct="1"/>
            <a:r>
              <a:rPr lang="es-ES_tradnl" smtClean="0"/>
              <a:t>Por ejemplo, los comandos </a:t>
            </a:r>
            <a:r>
              <a:rPr lang="es-ES_tradnl" b="1" smtClean="0"/>
              <a:t>Pegar</a:t>
            </a:r>
            <a:r>
              <a:rPr lang="es-ES_tradnl" smtClean="0"/>
              <a:t>, </a:t>
            </a:r>
            <a:r>
              <a:rPr lang="es-ES_tradnl" b="1" smtClean="0"/>
              <a:t>Cortar</a:t>
            </a:r>
            <a:r>
              <a:rPr lang="es-ES_tradnl" smtClean="0"/>
              <a:t> y </a:t>
            </a:r>
            <a:r>
              <a:rPr lang="es-ES_tradnl" b="1" smtClean="0"/>
              <a:t>Copiar</a:t>
            </a:r>
            <a:r>
              <a:rPr lang="es-ES_tradnl" smtClean="0"/>
              <a:t> están los primeros en la ficha </a:t>
            </a:r>
            <a:r>
              <a:rPr lang="es-ES_tradnl" b="1" smtClean="0"/>
              <a:t>Inicio</a:t>
            </a:r>
            <a:r>
              <a:rPr lang="es-ES_tradnl" smtClean="0"/>
              <a:t> , dentro del grupo </a:t>
            </a:r>
            <a:r>
              <a:rPr lang="es-ES_tradnl" b="1" smtClean="0"/>
              <a:t>Portapapeles</a:t>
            </a:r>
            <a:r>
              <a:rPr lang="es-ES_tradnl" smtClean="0"/>
              <a:t> . Los comandos para el formato de fuentes aparecen después, dentro del grupo </a:t>
            </a:r>
            <a:r>
              <a:rPr lang="es-ES_tradnl" b="1" smtClean="0"/>
              <a:t>Fuente</a:t>
            </a:r>
            <a:r>
              <a:rPr lang="es-ES_tradnl" smtClean="0"/>
              <a:t> . Los comandos para centrar texto o alinearlo a la izquierda o a la derecha están en el grupo </a:t>
            </a:r>
            <a:r>
              <a:rPr lang="es-ES_tradnl" b="1" smtClean="0"/>
              <a:t>Alineación</a:t>
            </a:r>
            <a:r>
              <a:rPr lang="es-ES_tradnl" smtClean="0"/>
              <a:t> , y los comandos para insertar y eliminar celdas, filas, columnas y hojas de cálculo están en el grupo </a:t>
            </a:r>
            <a:r>
              <a:rPr lang="es-ES_tradnl" b="1" smtClean="0"/>
              <a:t>Celdas</a:t>
            </a:r>
            <a:r>
              <a:rPr lang="es-ES_tradnl" smtClean="0"/>
              <a:t> .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r>
              <a:rPr lang="en-IE" smtClean="0"/>
              <a:t>‹#›</a:t>
            </a:r>
          </a:p>
        </p:txBody>
      </p:sp>
      <p:sp>
        <p:nvSpPr>
          <p:cNvPr id="79875"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9</a:t>
            </a:r>
          </a:p>
        </p:txBody>
      </p:sp>
      <p:sp>
        <p:nvSpPr>
          <p:cNvPr id="79876" name="Rectangle 3"/>
          <p:cNvSpPr>
            <a:spLocks noRot="1" noChangeArrowheads="1" noTextEdit="1"/>
          </p:cNvSpPr>
          <p:nvPr>
            <p:ph type="sldImg"/>
          </p:nvPr>
        </p:nvSpPr>
        <p:spPr>
          <a:ln/>
        </p:spPr>
      </p:sp>
      <p:sp>
        <p:nvSpPr>
          <p:cNvPr id="79877" name="Rectangle 4"/>
          <p:cNvSpPr>
            <a:spLocks noGrp="1" noChangeArrowheads="1"/>
          </p:cNvSpPr>
          <p:nvPr>
            <p:ph type="body" idx="1"/>
          </p:nvPr>
        </p:nvSpPr>
        <p:spPr>
          <a:noFill/>
          <a:ln/>
        </p:spPr>
        <p:txBody>
          <a:bodyPr/>
          <a:lstStyle/>
          <a:p>
            <a:pPr eaLnBrk="1" hangingPunct="1"/>
            <a:r>
              <a:rPr lang="es-ES_tradnl" smtClean="0"/>
              <a:t>He aquí un ejemplo de las ventajas que presentan los grupos: si desea mostrar texto en varias líneas de un celda, no es necesario hacer clic en un comando de un menú, en una ficha de un cuadro de diálogo y, por último, en una opción. Sólo tiene que hacer clic en el botón </a:t>
            </a:r>
            <a:r>
              <a:rPr lang="es-ES_tradnl" b="1" smtClean="0"/>
              <a:t>Ajustar texto</a:t>
            </a:r>
            <a:r>
              <a:rPr lang="es-ES_tradnl" smtClean="0"/>
              <a:t> dentro del grupo </a:t>
            </a:r>
            <a:r>
              <a:rPr lang="es-ES_tradnl" b="1" smtClean="0"/>
              <a:t>Alineación</a:t>
            </a:r>
            <a:r>
              <a:rPr lang="es-ES_tradnl" smtClean="0"/>
              <a:t> , en la ficha </a:t>
            </a:r>
            <a:r>
              <a:rPr lang="es-ES_tradnl" b="1" smtClean="0"/>
              <a:t>Inicio</a:t>
            </a:r>
            <a:r>
              <a:rPr lang="es-ES_tradnl" smtClean="0"/>
              <a:t> . </a:t>
            </a:r>
          </a:p>
          <a:p>
            <a:pPr eaLnBrk="1" hangingPunct="1"/>
            <a:r>
              <a:rPr lang="es-ES_tradnl" b="1" smtClean="0"/>
              <a:t>Sugerencia: </a:t>
            </a:r>
            <a:r>
              <a:rPr lang="es-ES_tradnl" smtClean="0"/>
              <a:t>en la Tarjeta de referencia rápida, cuyo vínculo se incluye al final de este curso, encontrará una lista de las fichas y de lo que éstas contienen. </a:t>
            </a:r>
            <a:endParaRPr lang="es-ES_tradnl" b="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r>
              <a:rPr lang="en-IE" smtClean="0"/>
              <a:t>‹#›</a:t>
            </a:r>
          </a:p>
        </p:txBody>
      </p:sp>
      <p:sp>
        <p:nvSpPr>
          <p:cNvPr id="80899"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10</a:t>
            </a:r>
          </a:p>
        </p:txBody>
      </p:sp>
      <p:sp>
        <p:nvSpPr>
          <p:cNvPr id="80900" name="Rectangle 3"/>
          <p:cNvSpPr>
            <a:spLocks noRot="1" noChangeArrowheads="1" noTextEdit="1"/>
          </p:cNvSpPr>
          <p:nvPr>
            <p:ph type="sldImg"/>
          </p:nvPr>
        </p:nvSpPr>
        <p:spPr>
          <a:ln/>
        </p:spPr>
      </p:sp>
      <p:sp>
        <p:nvSpPr>
          <p:cNvPr id="80901" name="Rectangle 4"/>
          <p:cNvSpPr>
            <a:spLocks noGrp="1" noChangeArrowheads="1"/>
          </p:cNvSpPr>
          <p:nvPr>
            <p:ph type="body" idx="1"/>
          </p:nvPr>
        </p:nvSpPr>
        <p:spPr>
          <a:noFill/>
          <a:ln/>
        </p:spPr>
        <p:txBody>
          <a:bodyPr/>
          <a:lstStyle/>
          <a:p>
            <a:pPr eaLnBrk="1" hangingPunct="1"/>
            <a:r>
              <a:rPr lang="es-ES_tradnl" smtClean="0"/>
              <a:t>Por ejemplo, si no hay un gráfico en una hoja de cálculo, los comandos que se usan para trabajar con gráficos no son necesarios. </a:t>
            </a:r>
          </a:p>
          <a:p>
            <a:pPr eaLnBrk="1" hangingPunct="1"/>
            <a:r>
              <a:rPr lang="es-ES_tradnl" smtClean="0"/>
              <a:t>Pero después de crear el gráfico haciendo clic en un botón de la ficha </a:t>
            </a:r>
            <a:r>
              <a:rPr lang="es-ES_tradnl" b="1" smtClean="0"/>
              <a:t>Insertar</a:t>
            </a:r>
            <a:r>
              <a:rPr lang="es-ES_tradnl" smtClean="0"/>
              <a:t> dentro del grupo </a:t>
            </a:r>
            <a:r>
              <a:rPr lang="es-ES_tradnl" b="1" smtClean="0"/>
              <a:t>Gráficos</a:t>
            </a:r>
            <a:r>
              <a:rPr lang="es-ES_tradnl" smtClean="0"/>
              <a:t> , aparecerán las </a:t>
            </a:r>
            <a:r>
              <a:rPr lang="es-ES_tradnl" b="1" smtClean="0"/>
              <a:t>Herramientas de gráficos</a:t>
            </a:r>
            <a:r>
              <a:rPr lang="es-ES_tradnl" smtClean="0"/>
              <a:t> con tres fichas: </a:t>
            </a:r>
            <a:r>
              <a:rPr lang="es-ES_tradnl" b="1" smtClean="0"/>
              <a:t>Diseño</a:t>
            </a:r>
            <a:r>
              <a:rPr lang="es-ES_tradnl" smtClean="0"/>
              <a:t>, </a:t>
            </a:r>
            <a:r>
              <a:rPr lang="es-ES_tradnl" b="1" smtClean="0"/>
              <a:t>Presentación</a:t>
            </a:r>
            <a:r>
              <a:rPr lang="es-ES_tradnl" smtClean="0"/>
              <a:t> y </a:t>
            </a:r>
            <a:r>
              <a:rPr lang="es-ES_tradnl" b="1" smtClean="0"/>
              <a:t>Formato</a:t>
            </a:r>
            <a:r>
              <a:rPr lang="es-ES_tradnl" smtClean="0"/>
              <a:t>. En estas fichas están los comandos que se precisan para trabajar con un gráfico. La cinta de opciones responde a sus acciones. </a:t>
            </a:r>
          </a:p>
          <a:p>
            <a:pPr eaLnBrk="1" hangingPunct="1"/>
            <a:r>
              <a:rPr lang="es-ES_tradnl" smtClean="0"/>
              <a:t>Utilice la ficha </a:t>
            </a:r>
            <a:r>
              <a:rPr lang="es-ES_tradnl" b="1" smtClean="0"/>
              <a:t>Diseño</a:t>
            </a:r>
            <a:r>
              <a:rPr lang="es-ES_tradnl" smtClean="0"/>
              <a:t> para cambiar el tipo de gráfico o para mover la ubicación del gráfico; la ficha </a:t>
            </a:r>
            <a:r>
              <a:rPr lang="es-ES_tradnl" b="1" smtClean="0"/>
              <a:t>Presentación</a:t>
            </a:r>
            <a:r>
              <a:rPr lang="es-ES_tradnl" smtClean="0"/>
              <a:t> para cambiar los títulos del gráfico u otros elementos; y la ficha </a:t>
            </a:r>
            <a:r>
              <a:rPr lang="es-ES_tradnl" b="1" smtClean="0"/>
              <a:t>Formato</a:t>
            </a:r>
            <a:r>
              <a:rPr lang="es-ES_tradnl" smtClean="0"/>
              <a:t> para agregar colores de relleno o para cambiar los estilos de línea. Cuando termine de trabajar en el gráfico, haga clic fuera del área del gráfico. Las </a:t>
            </a:r>
            <a:r>
              <a:rPr lang="es-ES_tradnl" b="1" smtClean="0"/>
              <a:t>Herramientas de gráficos</a:t>
            </a:r>
            <a:r>
              <a:rPr lang="es-ES_tradnl" smtClean="0"/>
              <a:t> desaparecerán. Para que vuelvan a aparecer, haga clic dentro del gráfico.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r>
              <a:rPr lang="en-IE" smtClean="0"/>
              <a:t>‹#›</a:t>
            </a:r>
          </a:p>
        </p:txBody>
      </p:sp>
      <p:sp>
        <p:nvSpPr>
          <p:cNvPr id="81923"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11</a:t>
            </a:r>
          </a:p>
        </p:txBody>
      </p:sp>
      <p:sp>
        <p:nvSpPr>
          <p:cNvPr id="81924" name="Rectangle 3"/>
          <p:cNvSpPr>
            <a:spLocks noRot="1" noChangeArrowheads="1" noTextEdit="1"/>
          </p:cNvSpPr>
          <p:nvPr>
            <p:ph type="sldImg"/>
          </p:nvPr>
        </p:nvSpPr>
        <p:spPr>
          <a:ln/>
        </p:spPr>
      </p:sp>
      <p:sp>
        <p:nvSpPr>
          <p:cNvPr id="81925" name="Rectangle 4"/>
          <p:cNvSpPr>
            <a:spLocks noGrp="1" noChangeArrowheads="1"/>
          </p:cNvSpPr>
          <p:nvPr>
            <p:ph type="body" idx="1"/>
          </p:nvPr>
        </p:nvSpPr>
        <p:spPr>
          <a:noFill/>
          <a:ln/>
        </p:spPr>
        <p:txBody>
          <a:bodyPr/>
          <a:lstStyle/>
          <a:p>
            <a:pPr eaLnBrk="1" hangingPunct="1"/>
            <a:r>
              <a:rPr lang="es-ES_tradnl" smtClean="0"/>
              <a:t>Siguiendo con el ejemplo, en la ficha </a:t>
            </a:r>
            <a:r>
              <a:rPr lang="es-ES_tradnl" b="1" smtClean="0"/>
              <a:t>Inicio</a:t>
            </a:r>
            <a:r>
              <a:rPr lang="es-ES_tradnl" smtClean="0"/>
              <a:t> , dentro del grupo </a:t>
            </a:r>
            <a:r>
              <a:rPr lang="es-ES_tradnl" b="1" smtClean="0"/>
              <a:t>Fuente</a:t>
            </a:r>
            <a:r>
              <a:rPr lang="es-ES_tradnl" smtClean="0"/>
              <a:t> , estarán todos los comandos que se utilizan </a:t>
            </a:r>
            <a:r>
              <a:rPr lang="es-ES_tradnl" i="1" smtClean="0"/>
              <a:t>con más frecuencia</a:t>
            </a:r>
            <a:r>
              <a:rPr lang="es-ES_tradnl" smtClean="0"/>
              <a:t> para realizar cambios en las fuentes: comandos para cambiar la fuente y el tamaño, y para convertir la fuente de negrita en cursiva o subrayado.</a:t>
            </a:r>
          </a:p>
          <a:p>
            <a:pPr eaLnBrk="1" hangingPunct="1"/>
            <a:r>
              <a:rPr lang="es-ES_tradnl" smtClean="0"/>
              <a:t>Si desea más opciones, como un superíndice, utilice el iniciador de cuadros de diálogo.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r>
              <a:rPr lang="en-IE" smtClean="0"/>
              <a:t>‹#›</a:t>
            </a:r>
          </a:p>
        </p:txBody>
      </p:sp>
      <p:sp>
        <p:nvSpPr>
          <p:cNvPr id="83971"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13</a:t>
            </a:r>
          </a:p>
        </p:txBody>
      </p:sp>
      <p:sp>
        <p:nvSpPr>
          <p:cNvPr id="83972" name="Rectangle 3"/>
          <p:cNvSpPr>
            <a:spLocks noRot="1" noChangeArrowheads="1" noTextEdit="1"/>
          </p:cNvSpPr>
          <p:nvPr>
            <p:ph type="sldImg"/>
          </p:nvPr>
        </p:nvSpPr>
        <p:spPr>
          <a:ln/>
        </p:spPr>
      </p:sp>
      <p:sp>
        <p:nvSpPr>
          <p:cNvPr id="83973" name="Rectangle 4"/>
          <p:cNvSpPr>
            <a:spLocks noGrp="1" noChangeArrowheads="1"/>
          </p:cNvSpPr>
          <p:nvPr>
            <p:ph type="body" idx="1"/>
          </p:nvPr>
        </p:nvSpPr>
        <p:spPr>
          <a:noFill/>
          <a:ln/>
        </p:spPr>
        <p:txBody>
          <a:bodyPr/>
          <a:lstStyle/>
          <a:p>
            <a:pPr eaLnBrk="1" hangingPunct="1"/>
            <a:r>
              <a:rPr lang="es-ES_tradnl" smtClean="0"/>
              <a:t>Por ejemplo, si utiliza Autofiltro todos los días y no desea hacer clic en la ficha </a:t>
            </a:r>
            <a:r>
              <a:rPr lang="es-ES_tradnl" b="1" smtClean="0"/>
              <a:t>Datos</a:t>
            </a:r>
            <a:r>
              <a:rPr lang="es-ES_tradnl" smtClean="0"/>
              <a:t> para tener acceso al comando </a:t>
            </a:r>
            <a:r>
              <a:rPr lang="es-ES_tradnl" b="1" smtClean="0"/>
              <a:t>Filtro</a:t>
            </a:r>
            <a:r>
              <a:rPr lang="es-ES_tradnl" smtClean="0"/>
              <a:t> cada vez, puede agregar </a:t>
            </a:r>
            <a:r>
              <a:rPr lang="es-ES_tradnl" b="1" smtClean="0"/>
              <a:t>Filtro</a:t>
            </a:r>
            <a:r>
              <a:rPr lang="es-ES_tradnl" smtClean="0"/>
              <a:t> a la barra de herramientas de acceso rápido. Sólo tiene que hacer clic con el botón secundario del mouse en </a:t>
            </a:r>
            <a:r>
              <a:rPr lang="es-ES_tradnl" b="1" smtClean="0"/>
              <a:t>Filtro</a:t>
            </a:r>
            <a:r>
              <a:rPr lang="es-ES_tradnl" smtClean="0"/>
              <a:t> en la ficha </a:t>
            </a:r>
            <a:r>
              <a:rPr lang="es-ES_tradnl" b="1" smtClean="0"/>
              <a:t>Datos</a:t>
            </a:r>
            <a:r>
              <a:rPr lang="es-ES_tradnl" smtClean="0"/>
              <a:t> y, a continuación, en </a:t>
            </a:r>
            <a:r>
              <a:rPr lang="es-ES_tradnl" b="1" smtClean="0"/>
              <a:t>Agregar a la barra de herramientas de acceso rápido</a:t>
            </a:r>
            <a:r>
              <a:rPr lang="es-ES_tradnl" smtClean="0"/>
              <a:t>.</a:t>
            </a:r>
          </a:p>
          <a:p>
            <a:pPr eaLnBrk="1" hangingPunct="1"/>
            <a:r>
              <a:rPr lang="es-ES_tradnl" smtClean="0"/>
              <a:t>Para quitar un botón de esa barra, haga clic en ella con el botón secundario del mouse y, a continuación, haga clic en </a:t>
            </a:r>
            <a:r>
              <a:rPr lang="es-ES_tradnl" b="1" smtClean="0"/>
              <a:t>Eliminar de la barra de herramientas de acceso rápido</a:t>
            </a:r>
            <a:r>
              <a:rPr lang="es-ES_tradnl" smtClean="0"/>
              <a:t>.</a:t>
            </a:r>
          </a:p>
          <a:p>
            <a:pPr eaLnBrk="1" hangingPunct="1"/>
            <a:r>
              <a:rPr lang="es-ES_tradnl" smtClean="0"/>
              <a:t>[</a:t>
            </a:r>
            <a:r>
              <a:rPr lang="es-ES_tradnl" b="1" smtClean="0"/>
              <a:t>Nota para el instructor: </a:t>
            </a:r>
            <a:r>
              <a:rPr lang="es-ES_tradnl" smtClean="0"/>
              <a:t>esta diapositiva es idéntica a la anterior, pero en lugar de una animación contiene imágenes estáticas. Utilícela si tiene problemas para ver la animación. Elimine esta diapositiva o la anterior antes de mostrar la presentación.]</a:t>
            </a:r>
          </a:p>
          <a:p>
            <a:pPr eaLnBrk="1" hangingPunct="1"/>
            <a:endParaRPr lang="es-ES_tradn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r>
              <a:rPr lang="en-IE" smtClean="0"/>
              <a:t>‹#›</a:t>
            </a:r>
          </a:p>
        </p:txBody>
      </p:sp>
      <p:sp>
        <p:nvSpPr>
          <p:cNvPr id="84995" name="Text Box 2"/>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r>
              <a:rPr lang="en-US" sz="1200"/>
              <a:t>14</a:t>
            </a:r>
          </a:p>
        </p:txBody>
      </p:sp>
      <p:sp>
        <p:nvSpPr>
          <p:cNvPr id="84996" name="Rectangle 3"/>
          <p:cNvSpPr>
            <a:spLocks noRot="1" noChangeArrowheads="1" noTextEdit="1"/>
          </p:cNvSpPr>
          <p:nvPr>
            <p:ph type="sldImg"/>
          </p:nvPr>
        </p:nvSpPr>
        <p:spPr>
          <a:ln/>
        </p:spPr>
      </p:sp>
      <p:sp>
        <p:nvSpPr>
          <p:cNvPr id="84997" name="Rectangle 4"/>
          <p:cNvSpPr>
            <a:spLocks noGrp="1" noChangeArrowheads="1"/>
          </p:cNvSpPr>
          <p:nvPr>
            <p:ph type="body" idx="1"/>
          </p:nvPr>
        </p:nvSpPr>
        <p:spPr>
          <a:noFill/>
          <a:ln/>
        </p:spPr>
        <p:txBody>
          <a:bodyPr/>
          <a:lstStyle/>
          <a:p>
            <a:pPr eaLnBrk="1" hangingPunct="1"/>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pPr>
              <a:defRPr/>
            </a:pPr>
            <a:endParaRPr lang="en-US"/>
          </a:p>
        </p:txBody>
      </p:sp>
      <p:sp>
        <p:nvSpPr>
          <p:cNvPr id="2" name="1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15" name="14 Marcador de número de diapositiva"/>
          <p:cNvSpPr>
            <a:spLocks noGrp="1"/>
          </p:cNvSpPr>
          <p:nvPr>
            <p:ph type="sldNum" sz="quarter" idx="12"/>
          </p:nvPr>
        </p:nvSpPr>
        <p:spPr>
          <a:xfrm>
            <a:off x="8229600" y="6473952"/>
            <a:ext cx="758952" cy="246888"/>
          </a:xfrm>
        </p:spPr>
        <p:txBody>
          <a:bodyPr/>
          <a:lstStyle/>
          <a:p>
            <a:pPr>
              <a:defRPr/>
            </a:pPr>
            <a:r>
              <a:rPr lang="en-US" smtClean="0"/>
              <a:t>‹#›</a:t>
            </a:r>
            <a:endParaRPr lang="en-US"/>
          </a:p>
        </p:txBody>
      </p:sp>
    </p:spTree>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pPr>
              <a:defRPr/>
            </a:pPr>
            <a:endParaRPr lang="en-US"/>
          </a:p>
        </p:txBody>
      </p:sp>
      <p:sp>
        <p:nvSpPr>
          <p:cNvPr id="19" name="18 Marcador de pie de página"/>
          <p:cNvSpPr>
            <a:spLocks noGrp="1"/>
          </p:cNvSpPr>
          <p:nvPr>
            <p:ph type="ftr" sz="quarter" idx="11"/>
          </p:nvPr>
        </p:nvSpPr>
        <p:spPr>
          <a:xfrm>
            <a:off x="3581400" y="76200"/>
            <a:ext cx="2895600" cy="288925"/>
          </a:xfrm>
        </p:spPr>
        <p:txBody>
          <a:bodyPr/>
          <a:lstStyle/>
          <a:p>
            <a:pPr>
              <a:defRPr/>
            </a:pPr>
            <a:r>
              <a:rPr lang="en-US" smtClean="0"/>
              <a:t>Ponerse rápidamente al día</a:t>
            </a:r>
            <a:endParaRPr lang="en-US"/>
          </a:p>
        </p:txBody>
      </p:sp>
      <p:sp>
        <p:nvSpPr>
          <p:cNvPr id="16" name="15 Marcador de número de diapositiva"/>
          <p:cNvSpPr>
            <a:spLocks noGrp="1"/>
          </p:cNvSpPr>
          <p:nvPr>
            <p:ph type="sldNum" sz="quarter" idx="12"/>
          </p:nvPr>
        </p:nvSpPr>
        <p:spPr>
          <a:xfrm>
            <a:off x="8229600" y="6473952"/>
            <a:ext cx="758952" cy="246888"/>
          </a:xfrm>
        </p:spPr>
        <p:txBody>
          <a:bodyPr/>
          <a:lstStyle/>
          <a:p>
            <a:pPr>
              <a:defRPr/>
            </a:pPr>
            <a:r>
              <a:rPr lang="en-US" smtClean="0"/>
              <a:t>‹#›</a:t>
            </a:r>
            <a:endParaRPr lang="en-US"/>
          </a:p>
        </p:txBody>
      </p:sp>
    </p:spTree>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pPr>
              <a:defRPr/>
            </a:pPr>
            <a:endParaRPr lang="en-US"/>
          </a:p>
        </p:txBody>
      </p:sp>
      <p:sp>
        <p:nvSpPr>
          <p:cNvPr id="11" name="10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16" name="15 Marcador de número de diapositiva"/>
          <p:cNvSpPr>
            <a:spLocks noGrp="1"/>
          </p:cNvSpPr>
          <p:nvPr>
            <p:ph type="sldNum" sz="quarter" idx="12"/>
          </p:nvPr>
        </p:nvSpPr>
        <p:spPr/>
        <p:txBody>
          <a:bodyPr/>
          <a:lstStyle/>
          <a:p>
            <a:pPr>
              <a:defRPr/>
            </a:pPr>
            <a:r>
              <a:rPr lang="en-US" smtClean="0"/>
              <a:t>‹#›</a:t>
            </a:r>
            <a:endParaRPr lang="en-U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pPr>
              <a:defRPr/>
            </a:pPr>
            <a:endParaRPr lang="en-US"/>
          </a:p>
        </p:txBody>
      </p:sp>
      <p:sp>
        <p:nvSpPr>
          <p:cNvPr id="10" name="9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31" name="30 Marcador de número de diapositiva"/>
          <p:cNvSpPr>
            <a:spLocks noGrp="1"/>
          </p:cNvSpPr>
          <p:nvPr>
            <p:ph type="sldNum" sz="quarter" idx="12"/>
          </p:nvPr>
        </p:nvSpPr>
        <p:spPr/>
        <p:txBody>
          <a:bodyPr/>
          <a:lstStyle/>
          <a:p>
            <a:pPr>
              <a:defRPr/>
            </a:pPr>
            <a:r>
              <a:rPr lang="en-US" smtClean="0"/>
              <a:t>‹#›</a:t>
            </a:r>
            <a:endParaRPr lang="en-US"/>
          </a:p>
        </p:txBody>
      </p:sp>
    </p:spTree>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pPr>
              <a:defRPr/>
            </a:pPr>
            <a:endParaRPr lang="en-US"/>
          </a:p>
        </p:txBody>
      </p:sp>
      <p:sp>
        <p:nvSpPr>
          <p:cNvPr id="6" name="5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7" name="6 Marcador de número de diapositiva"/>
          <p:cNvSpPr>
            <a:spLocks noGrp="1"/>
          </p:cNvSpPr>
          <p:nvPr>
            <p:ph type="sldNum" sz="quarter" idx="12"/>
          </p:nvPr>
        </p:nvSpPr>
        <p:spPr>
          <a:xfrm>
            <a:off x="8229600" y="6477000"/>
            <a:ext cx="762000" cy="246888"/>
          </a:xfrm>
        </p:spPr>
        <p:txBody>
          <a:bodyPr/>
          <a:lstStyle/>
          <a:p>
            <a:pPr>
              <a:defRPr/>
            </a:pPr>
            <a:r>
              <a:rPr lang="en-US" smtClean="0"/>
              <a:t>‹#›</a:t>
            </a:r>
            <a:endParaRPr lang="en-U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pPr>
              <a:defRPr/>
            </a:pPr>
            <a:endParaRPr lang="en-US"/>
          </a:p>
        </p:txBody>
      </p:sp>
      <p:sp>
        <p:nvSpPr>
          <p:cNvPr id="21" name="20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6" name="5 Marcador de número de diapositiva"/>
          <p:cNvSpPr>
            <a:spLocks noGrp="1"/>
          </p:cNvSpPr>
          <p:nvPr>
            <p:ph type="sldNum" sz="quarter" idx="12"/>
          </p:nvPr>
        </p:nvSpPr>
        <p:spPr/>
        <p:txBody>
          <a:bodyPr/>
          <a:lstStyle/>
          <a:p>
            <a:pPr>
              <a:defRPr/>
            </a:pPr>
            <a:r>
              <a:rPr lang="en-US" smtClean="0"/>
              <a:t>‹#›</a:t>
            </a:r>
            <a:endParaRPr lang="en-US"/>
          </a:p>
        </p:txBody>
      </p:sp>
    </p:spTree>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pPr>
              <a:defRPr/>
            </a:pPr>
            <a:endParaRPr lang="en-US"/>
          </a:p>
        </p:txBody>
      </p:sp>
      <p:sp>
        <p:nvSpPr>
          <p:cNvPr id="24" name="23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7" name="6 Marcador de número de diapositiva"/>
          <p:cNvSpPr>
            <a:spLocks noGrp="1"/>
          </p:cNvSpPr>
          <p:nvPr>
            <p:ph type="sldNum" sz="quarter" idx="12"/>
          </p:nvPr>
        </p:nvSpPr>
        <p:spPr/>
        <p:txBody>
          <a:bodyPr/>
          <a:lstStyle/>
          <a:p>
            <a:pPr>
              <a:defRPr/>
            </a:pPr>
            <a:r>
              <a:rPr lang="en-US" smtClean="0"/>
              <a:t>‹#›</a:t>
            </a:r>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6"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pPr>
              <a:defRPr/>
            </a:pPr>
            <a:endParaRPr lang="en-US"/>
          </a:p>
        </p:txBody>
      </p:sp>
      <p:sp>
        <p:nvSpPr>
          <p:cNvPr id="29" name="28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7" name="6 Marcador de número de diapositiva"/>
          <p:cNvSpPr>
            <a:spLocks noGrp="1"/>
          </p:cNvSpPr>
          <p:nvPr>
            <p:ph type="sldNum" sz="quarter" idx="12"/>
          </p:nvPr>
        </p:nvSpPr>
        <p:spPr/>
        <p:txBody>
          <a:bodyPr/>
          <a:lstStyle/>
          <a:p>
            <a:pPr>
              <a:defRPr/>
            </a:pPr>
            <a:r>
              <a:rPr lang="en-US" smtClean="0"/>
              <a:t>‹#›</a:t>
            </a:r>
            <a:endParaRPr lang="en-US"/>
          </a:p>
        </p:txBody>
      </p:sp>
    </p:spTree>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31" name="30 Marcador de número de diapositiva"/>
          <p:cNvSpPr>
            <a:spLocks noGrp="1"/>
          </p:cNvSpPr>
          <p:nvPr>
            <p:ph type="sldNum" sz="quarter" idx="12"/>
          </p:nvPr>
        </p:nvSpPr>
        <p:spPr/>
        <p:txBody>
          <a:bodyPr/>
          <a:lstStyle/>
          <a:p>
            <a:pPr>
              <a:defRPr/>
            </a:pPr>
            <a:r>
              <a:rPr lang="en-US" smtClean="0"/>
              <a:t>‹#›</a:t>
            </a:r>
            <a:endParaRPr lang="en-U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6" name="5 Marcador de número de diapositiva"/>
          <p:cNvSpPr>
            <a:spLocks noGrp="1"/>
          </p:cNvSpPr>
          <p:nvPr>
            <p:ph type="sldNum" sz="quarter" idx="12"/>
          </p:nvPr>
        </p:nvSpPr>
        <p:spPr/>
        <p:txBody>
          <a:bodyPr/>
          <a:lstStyle/>
          <a:p>
            <a:pPr>
              <a:defRPr/>
            </a:pPr>
            <a:r>
              <a:rPr lang="en-US" smtClean="0"/>
              <a:t>‹#›</a:t>
            </a:r>
            <a:endParaRPr lang="en-US"/>
          </a:p>
        </p:txBody>
      </p:sp>
    </p:spTree>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endParaRPr lang="en-US"/>
          </a:p>
        </p:txBody>
      </p:sp>
      <p:sp>
        <p:nvSpPr>
          <p:cNvPr id="5" name="4 Marcador de pie de página"/>
          <p:cNvSpPr>
            <a:spLocks noGrp="1"/>
          </p:cNvSpPr>
          <p:nvPr>
            <p:ph type="ftr" sz="quarter" idx="11"/>
          </p:nvPr>
        </p:nvSpPr>
        <p:spPr/>
        <p:txBody>
          <a:bodyPr/>
          <a:lstStyle/>
          <a:p>
            <a:pPr>
              <a:defRPr/>
            </a:pPr>
            <a:r>
              <a:rPr lang="en-US" smtClean="0"/>
              <a:t>Ponerse rápidamente al día</a:t>
            </a:r>
            <a:endParaRPr lang="en-US"/>
          </a:p>
        </p:txBody>
      </p:sp>
      <p:sp>
        <p:nvSpPr>
          <p:cNvPr id="6" name="5 Marcador de número de diapositiva"/>
          <p:cNvSpPr>
            <a:spLocks noGrp="1"/>
          </p:cNvSpPr>
          <p:nvPr>
            <p:ph type="sldNum" sz="quarter" idx="12"/>
          </p:nvPr>
        </p:nvSpPr>
        <p:spPr/>
        <p:txBody>
          <a:bodyPr/>
          <a:lstStyle/>
          <a:p>
            <a:pPr>
              <a:defRPr/>
            </a:pPr>
            <a:r>
              <a:rPr lang="en-US" smtClean="0"/>
              <a:t>‹#›</a:t>
            </a:r>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7"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9"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5"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4"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7"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Ponerse rápidamente al día</a:t>
            </a:r>
          </a:p>
        </p:txBody>
      </p:sp>
      <p:sp>
        <p:nvSpPr>
          <p:cNvPr id="7" name="Rectangle 8"/>
          <p:cNvSpPr>
            <a:spLocks noGrp="1" noChangeArrowheads="1"/>
          </p:cNvSpPr>
          <p:nvPr>
            <p:ph type="sldNum" sz="quarter" idx="12"/>
          </p:nvPr>
        </p:nvSpPr>
        <p:spPr>
          <a:ln/>
        </p:spPr>
        <p:txBody>
          <a:bodyPr/>
          <a:lstStyle>
            <a:lvl1pPr>
              <a:defRPr/>
            </a:lvl1pPr>
          </a:lstStyle>
          <a:p>
            <a:pPr>
              <a:defRPr/>
            </a:pPr>
            <a:r>
              <a:rPr lang="en-US"/>
              <a:t>‹#›</a:t>
            </a:r>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rgbClr val="FFFFFF"/>
          </a:solidFill>
          <a:ln w="9525">
            <a:noFill/>
            <a:miter lim="800000"/>
            <a:headEnd/>
            <a:tailEnd/>
          </a:ln>
        </p:spPr>
        <p:txBody>
          <a:bodyPr wrap="none" anchor="ctr"/>
          <a:lstStyle/>
          <a:p>
            <a:pPr algn="ctr">
              <a:spcBef>
                <a:spcPct val="20000"/>
              </a:spcBef>
              <a:spcAft>
                <a:spcPct val="75000"/>
              </a:spcAft>
              <a:defRPr/>
            </a:pPr>
            <a:endParaRPr lang="en-US" sz="2400">
              <a:solidFill>
                <a:schemeClr val="tx2"/>
              </a:solidFill>
            </a:endParaRPr>
          </a:p>
        </p:txBody>
      </p:sp>
      <p:sp>
        <p:nvSpPr>
          <p:cNvPr id="9219" name="Rectangle 3"/>
          <p:cNvSpPr>
            <a:spLocks noChangeArrowheads="1"/>
          </p:cNvSpPr>
          <p:nvPr/>
        </p:nvSpPr>
        <p:spPr bwMode="auto">
          <a:xfrm>
            <a:off x="0" y="6200775"/>
            <a:ext cx="9144000" cy="657225"/>
          </a:xfrm>
          <a:prstGeom prst="rect">
            <a:avLst/>
          </a:prstGeom>
          <a:solidFill>
            <a:srgbClr val="FFFFFF"/>
          </a:solidFill>
          <a:ln w="9525">
            <a:noFill/>
            <a:miter lim="800000"/>
            <a:headEnd/>
            <a:tailEnd/>
          </a:ln>
        </p:spPr>
        <p:txBody>
          <a:bodyPr wrap="none" anchor="ctr"/>
          <a:lstStyle/>
          <a:p>
            <a:pPr algn="ctr">
              <a:spcBef>
                <a:spcPct val="20000"/>
              </a:spcBef>
              <a:spcAft>
                <a:spcPct val="75000"/>
              </a:spcAft>
              <a:defRPr/>
            </a:pPr>
            <a:endParaRPr lang="en-US" sz="2400">
              <a:solidFill>
                <a:schemeClr val="tx2"/>
              </a:solidFill>
            </a:endParaRPr>
          </a:p>
        </p:txBody>
      </p:sp>
      <p:sp>
        <p:nvSpPr>
          <p:cNvPr id="9220"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los estilos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9221" name="Rectangle 5"/>
          <p:cNvSpPr>
            <a:spLocks noGrp="1" noChangeArrowheads="1"/>
          </p:cNvSpPr>
          <p:nvPr>
            <p:ph type="title"/>
          </p:nvPr>
        </p:nvSpPr>
        <p:spPr bwMode="auto">
          <a:xfrm>
            <a:off x="214313" y="73025"/>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modificar el estilo de título del patrón</a:t>
            </a:r>
          </a:p>
        </p:txBody>
      </p:sp>
      <p:sp>
        <p:nvSpPr>
          <p:cNvPr id="9222"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p:spPr>
        <p:txBody>
          <a:bodyPr vert="horz" wrap="square" lIns="91440" tIns="45720" rIns="91440" bIns="45720" numCol="1" anchor="b" anchorCtr="1" compatLnSpc="1">
            <a:prstTxWarp prst="textNoShape">
              <a:avLst/>
            </a:prstTxWarp>
          </a:bodyPr>
          <a:lstStyle>
            <a:lvl1pPr fontAlgn="base">
              <a:spcBef>
                <a:spcPct val="0"/>
              </a:spcBef>
              <a:spcAft>
                <a:spcPct val="0"/>
              </a:spcAft>
              <a:defRPr sz="1600">
                <a:solidFill>
                  <a:srgbClr val="005AB4"/>
                </a:solidFill>
                <a:latin typeface="+mn-lt"/>
              </a:defRPr>
            </a:lvl1pPr>
          </a:lstStyle>
          <a:p>
            <a:pPr>
              <a:defRPr/>
            </a:pPr>
            <a:endParaRPr lang="en-US"/>
          </a:p>
        </p:txBody>
      </p:sp>
      <p:sp>
        <p:nvSpPr>
          <p:cNvPr id="9223" name="Rectangle 7"/>
          <p:cNvSpPr>
            <a:spLocks noGrp="1" noChangeArrowheads="1"/>
          </p:cNvSpPr>
          <p:nvPr>
            <p:ph type="ftr" sz="quarter" idx="3"/>
          </p:nvPr>
        </p:nvSpPr>
        <p:spPr bwMode="auto">
          <a:xfrm>
            <a:off x="2717800" y="6200775"/>
            <a:ext cx="3708400" cy="476250"/>
          </a:xfrm>
          <a:prstGeom prst="rect">
            <a:avLst/>
          </a:prstGeom>
          <a:noFill/>
          <a:ln w="9525">
            <a:noFill/>
            <a:miter lim="800000"/>
            <a:headEnd/>
            <a:tailEnd/>
          </a:ln>
        </p:spPr>
        <p:txBody>
          <a:bodyPr vert="horz" wrap="square" lIns="91440" tIns="45720" rIns="91440" bIns="45720" numCol="1" anchor="b" anchorCtr="1" compatLnSpc="1">
            <a:prstTxWarp prst="textNoShape">
              <a:avLst/>
            </a:prstTxWarp>
          </a:bodyPr>
          <a:lstStyle>
            <a:lvl1pPr algn="ctr" fontAlgn="base">
              <a:spcBef>
                <a:spcPct val="0"/>
              </a:spcBef>
              <a:spcAft>
                <a:spcPct val="0"/>
              </a:spcAft>
              <a:defRPr sz="1600">
                <a:solidFill>
                  <a:srgbClr val="005AB4"/>
                </a:solidFill>
                <a:latin typeface="+mn-lt"/>
              </a:defRPr>
            </a:lvl1pPr>
          </a:lstStyle>
          <a:p>
            <a:pPr>
              <a:defRPr/>
            </a:pPr>
            <a:r>
              <a:rPr lang="en-US"/>
              <a:t>Ponerse rápidamente al día</a:t>
            </a:r>
          </a:p>
        </p:txBody>
      </p:sp>
      <p:sp>
        <p:nvSpPr>
          <p:cNvPr id="9224"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p:spPr>
        <p:txBody>
          <a:bodyPr vert="horz" wrap="square" lIns="91440" tIns="45720" rIns="91440" bIns="45720" numCol="1" anchor="b" anchorCtr="1" compatLnSpc="1">
            <a:prstTxWarp prst="textNoShape">
              <a:avLst/>
            </a:prstTxWarp>
          </a:bodyPr>
          <a:lstStyle>
            <a:lvl1pPr algn="r" fontAlgn="base">
              <a:spcBef>
                <a:spcPct val="0"/>
              </a:spcBef>
              <a:spcAft>
                <a:spcPct val="0"/>
              </a:spcAft>
              <a:defRPr sz="1600">
                <a:solidFill>
                  <a:srgbClr val="005AB4"/>
                </a:solidFill>
                <a:latin typeface="+mn-lt"/>
              </a:defRPr>
            </a:lvl1pPr>
          </a:lstStyle>
          <a:p>
            <a:pPr>
              <a:defRPr/>
            </a:pPr>
            <a:r>
              <a:rPr lang="en-US"/>
              <a:t>‹#›</a:t>
            </a: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Lst>
  <p:transition spd="med">
    <p:wipe dir="d"/>
  </p:transition>
  <p:hf sldNum="0" hdr="0" ftr="0" dt="0"/>
  <p:txStyles>
    <p:titleStyle>
      <a:lvl1pPr algn="l" rtl="0" eaLnBrk="0" fontAlgn="base" hangingPunct="0">
        <a:spcBef>
          <a:spcPct val="0"/>
        </a:spcBef>
        <a:spcAft>
          <a:spcPct val="0"/>
        </a:spcAft>
        <a:defRPr sz="3200" kern="1200">
          <a:solidFill>
            <a:srgbClr val="005AB4"/>
          </a:solidFill>
          <a:latin typeface="+mj-lt"/>
          <a:ea typeface="+mj-ea"/>
          <a:cs typeface="+mj-cs"/>
        </a:defRPr>
      </a:lvl1pPr>
      <a:lvl2pPr algn="l" rtl="0" eaLnBrk="0" fontAlgn="base" hangingPunct="0">
        <a:spcBef>
          <a:spcPct val="0"/>
        </a:spcBef>
        <a:spcAft>
          <a:spcPct val="0"/>
        </a:spcAft>
        <a:defRPr sz="3200">
          <a:solidFill>
            <a:srgbClr val="005AB4"/>
          </a:solidFill>
          <a:latin typeface="Arial" charset="0"/>
        </a:defRPr>
      </a:lvl2pPr>
      <a:lvl3pPr algn="l" rtl="0" eaLnBrk="0" fontAlgn="base" hangingPunct="0">
        <a:spcBef>
          <a:spcPct val="0"/>
        </a:spcBef>
        <a:spcAft>
          <a:spcPct val="0"/>
        </a:spcAft>
        <a:defRPr sz="3200">
          <a:solidFill>
            <a:srgbClr val="005AB4"/>
          </a:solidFill>
          <a:latin typeface="Arial" charset="0"/>
        </a:defRPr>
      </a:lvl3pPr>
      <a:lvl4pPr algn="l" rtl="0" eaLnBrk="0" fontAlgn="base" hangingPunct="0">
        <a:spcBef>
          <a:spcPct val="0"/>
        </a:spcBef>
        <a:spcAft>
          <a:spcPct val="0"/>
        </a:spcAft>
        <a:defRPr sz="3200">
          <a:solidFill>
            <a:srgbClr val="005AB4"/>
          </a:solidFill>
          <a:latin typeface="Arial" charset="0"/>
        </a:defRPr>
      </a:lvl4pPr>
      <a:lvl5pPr algn="l" rtl="0" eaLnBrk="0" fontAlgn="base" hangingPunct="0">
        <a:spcBef>
          <a:spcPct val="0"/>
        </a:spcBef>
        <a:spcAft>
          <a:spcPct val="0"/>
        </a:spcAft>
        <a:defRPr sz="3200">
          <a:solidFill>
            <a:srgbClr val="005AB4"/>
          </a:solidFill>
          <a:latin typeface="Arial" charset="0"/>
        </a:defRPr>
      </a:lvl5pPr>
      <a:lvl6pPr marL="457200" algn="l" rtl="0" eaLnBrk="0" fontAlgn="base" hangingPunct="0">
        <a:spcBef>
          <a:spcPct val="0"/>
        </a:spcBef>
        <a:spcAft>
          <a:spcPct val="0"/>
        </a:spcAft>
        <a:defRPr sz="3200">
          <a:solidFill>
            <a:srgbClr val="005AB4"/>
          </a:solidFill>
          <a:latin typeface="Arial" charset="0"/>
        </a:defRPr>
      </a:lvl6pPr>
      <a:lvl7pPr marL="914400" algn="l" rtl="0" eaLnBrk="0" fontAlgn="base" hangingPunct="0">
        <a:spcBef>
          <a:spcPct val="0"/>
        </a:spcBef>
        <a:spcAft>
          <a:spcPct val="0"/>
        </a:spcAft>
        <a:defRPr sz="3200">
          <a:solidFill>
            <a:srgbClr val="005AB4"/>
          </a:solidFill>
          <a:latin typeface="Arial" charset="0"/>
        </a:defRPr>
      </a:lvl7pPr>
      <a:lvl8pPr marL="1371600" algn="l" rtl="0" eaLnBrk="0" fontAlgn="base" hangingPunct="0">
        <a:spcBef>
          <a:spcPct val="0"/>
        </a:spcBef>
        <a:spcAft>
          <a:spcPct val="0"/>
        </a:spcAft>
        <a:defRPr sz="3200">
          <a:solidFill>
            <a:srgbClr val="005AB4"/>
          </a:solidFill>
          <a:latin typeface="Arial" charset="0"/>
        </a:defRPr>
      </a:lvl8pPr>
      <a:lvl9pPr marL="1828800" algn="l" rtl="0" eaLnBrk="0" fontAlgn="base" hangingPunct="0">
        <a:spcBef>
          <a:spcPct val="0"/>
        </a:spcBef>
        <a:spcAft>
          <a:spcPct val="0"/>
        </a:spcAft>
        <a:defRPr sz="3200">
          <a:solidFill>
            <a:srgbClr val="005AB4"/>
          </a:solidFill>
          <a:latin typeface="Arial" charset="0"/>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bwMode="auto">
          <a:xfrm>
            <a:off x="350838" y="914400"/>
            <a:ext cx="8431212"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Haga clic para modificar los estilos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0243" name="Rectangle 3"/>
          <p:cNvSpPr>
            <a:spLocks noGrp="1" noChangeArrowheads="1"/>
          </p:cNvSpPr>
          <p:nvPr>
            <p:ph type="title"/>
          </p:nvPr>
        </p:nvSpPr>
        <p:spPr bwMode="auto">
          <a:xfrm>
            <a:off x="214313" y="73025"/>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Haga clic para modificar el estilo de título del patrón</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b" anchorCtr="1" compatLnSpc="1">
            <a:prstTxWarp prst="textNoShape">
              <a:avLst/>
            </a:prstTxWarp>
          </a:bodyPr>
          <a:lstStyle>
            <a:lvl1pPr fontAlgn="base">
              <a:spcBef>
                <a:spcPct val="0"/>
              </a:spcBef>
              <a:spcAft>
                <a:spcPct val="0"/>
              </a:spcAft>
              <a:defRPr>
                <a:solidFill>
                  <a:srgbClr val="005AB4"/>
                </a:solidFill>
                <a:latin typeface="+mn-lt"/>
              </a:defRPr>
            </a:lvl1pPr>
          </a:lstStyle>
          <a:p>
            <a:pPr>
              <a:defRPr/>
            </a:pPr>
            <a:endParaRPr lang="en-US"/>
          </a:p>
        </p:txBody>
      </p:sp>
      <p:sp>
        <p:nvSpPr>
          <p:cNvPr id="10245" name="Rectangle 5"/>
          <p:cNvSpPr>
            <a:spLocks noGrp="1" noChangeArrowheads="1"/>
          </p:cNvSpPr>
          <p:nvPr>
            <p:ph type="ftr" sz="quarter" idx="3"/>
          </p:nvPr>
        </p:nvSpPr>
        <p:spPr bwMode="auto">
          <a:xfrm>
            <a:off x="3124200" y="6200775"/>
            <a:ext cx="2895600" cy="476250"/>
          </a:xfrm>
          <a:prstGeom prst="rect">
            <a:avLst/>
          </a:prstGeom>
          <a:noFill/>
          <a:ln w="9525">
            <a:noFill/>
            <a:miter lim="800000"/>
            <a:headEnd/>
            <a:tailEnd/>
          </a:ln>
        </p:spPr>
        <p:txBody>
          <a:bodyPr vert="horz" wrap="square" lIns="91440" tIns="45720" rIns="91440" bIns="45720" numCol="1" anchor="b" anchorCtr="1" compatLnSpc="1">
            <a:prstTxWarp prst="textNoShape">
              <a:avLst/>
            </a:prstTxWarp>
          </a:bodyPr>
          <a:lstStyle>
            <a:lvl1pPr algn="ctr" fontAlgn="base">
              <a:spcBef>
                <a:spcPct val="0"/>
              </a:spcBef>
              <a:spcAft>
                <a:spcPct val="0"/>
              </a:spcAft>
              <a:defRPr>
                <a:solidFill>
                  <a:srgbClr val="005AB4"/>
                </a:solidFill>
                <a:latin typeface="+mn-lt"/>
              </a:defRPr>
            </a:lvl1pPr>
          </a:lstStyle>
          <a:p>
            <a:pPr>
              <a:defRPr/>
            </a:pPr>
            <a:r>
              <a:rPr lang="en-US"/>
              <a:t>Ponerse rápidamente al día</a:t>
            </a:r>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b" anchorCtr="1" compatLnSpc="1">
            <a:prstTxWarp prst="textNoShape">
              <a:avLst/>
            </a:prstTxWarp>
          </a:bodyPr>
          <a:lstStyle>
            <a:lvl1pPr algn="r" fontAlgn="base">
              <a:spcBef>
                <a:spcPct val="0"/>
              </a:spcBef>
              <a:spcAft>
                <a:spcPct val="0"/>
              </a:spcAft>
              <a:defRPr>
                <a:solidFill>
                  <a:srgbClr val="005AB4"/>
                </a:solidFill>
                <a:latin typeface="+mn-lt"/>
              </a:defRPr>
            </a:lvl1pPr>
          </a:lstStyle>
          <a:p>
            <a:pPr>
              <a:defRPr/>
            </a:pPr>
            <a:r>
              <a:rPr lang="en-US"/>
              <a:t>‹#›</a:t>
            </a:r>
          </a:p>
        </p:txBody>
      </p:sp>
    </p:spTree>
  </p:cSld>
  <p:clrMap bg1="lt1" tx1="dk1" bg2="lt2" tx2="dk2" accent1="accent1" accent2="accent2" accent3="accent3" accent4="accent4" accent5="accent5" accent6="accent6" hlink="hlink" folHlink="folHlink"/>
  <p:sldLayoutIdLst>
    <p:sldLayoutId id="2147483685" r:id="rId1"/>
    <p:sldLayoutId id="2147483684" r:id="rId2"/>
    <p:sldLayoutId id="2147483683" r:id="rId3"/>
    <p:sldLayoutId id="2147483682" r:id="rId4"/>
    <p:sldLayoutId id="2147483681" r:id="rId5"/>
    <p:sldLayoutId id="2147483680" r:id="rId6"/>
    <p:sldLayoutId id="2147483679" r:id="rId7"/>
    <p:sldLayoutId id="2147483678" r:id="rId8"/>
    <p:sldLayoutId id="2147483677" r:id="rId9"/>
    <p:sldLayoutId id="2147483676" r:id="rId10"/>
    <p:sldLayoutId id="2147483675" r:id="rId11"/>
  </p:sldLayoutIdLst>
  <p:transition spd="med">
    <p:wipe dir="d"/>
  </p:transition>
  <p:hf sldNum="0" hdr="0" ftr="0" dt="0"/>
  <p:txStyles>
    <p:titleStyle>
      <a:lvl1pPr algn="l" rtl="0" eaLnBrk="0" fontAlgn="base" hangingPunct="0">
        <a:spcBef>
          <a:spcPct val="0"/>
        </a:spcBef>
        <a:spcAft>
          <a:spcPct val="0"/>
        </a:spcAft>
        <a:defRPr sz="3200" kern="1200">
          <a:solidFill>
            <a:srgbClr val="005AB4"/>
          </a:solidFill>
          <a:latin typeface="+mj-lt"/>
          <a:ea typeface="+mj-ea"/>
          <a:cs typeface="+mj-cs"/>
        </a:defRPr>
      </a:lvl1pPr>
      <a:lvl2pPr algn="l" rtl="0" eaLnBrk="0" fontAlgn="base" hangingPunct="0">
        <a:spcBef>
          <a:spcPct val="0"/>
        </a:spcBef>
        <a:spcAft>
          <a:spcPct val="0"/>
        </a:spcAft>
        <a:defRPr sz="3200">
          <a:solidFill>
            <a:srgbClr val="005AB4"/>
          </a:solidFill>
          <a:latin typeface="Arial" charset="0"/>
        </a:defRPr>
      </a:lvl2pPr>
      <a:lvl3pPr algn="l" rtl="0" eaLnBrk="0" fontAlgn="base" hangingPunct="0">
        <a:spcBef>
          <a:spcPct val="0"/>
        </a:spcBef>
        <a:spcAft>
          <a:spcPct val="0"/>
        </a:spcAft>
        <a:defRPr sz="3200">
          <a:solidFill>
            <a:srgbClr val="005AB4"/>
          </a:solidFill>
          <a:latin typeface="Arial" charset="0"/>
        </a:defRPr>
      </a:lvl3pPr>
      <a:lvl4pPr algn="l" rtl="0" eaLnBrk="0" fontAlgn="base" hangingPunct="0">
        <a:spcBef>
          <a:spcPct val="0"/>
        </a:spcBef>
        <a:spcAft>
          <a:spcPct val="0"/>
        </a:spcAft>
        <a:defRPr sz="3200">
          <a:solidFill>
            <a:srgbClr val="005AB4"/>
          </a:solidFill>
          <a:latin typeface="Arial" charset="0"/>
        </a:defRPr>
      </a:lvl4pPr>
      <a:lvl5pPr algn="l" rtl="0" eaLnBrk="0" fontAlgn="base" hangingPunct="0">
        <a:spcBef>
          <a:spcPct val="0"/>
        </a:spcBef>
        <a:spcAft>
          <a:spcPct val="0"/>
        </a:spcAft>
        <a:defRPr sz="3200">
          <a:solidFill>
            <a:srgbClr val="005AB4"/>
          </a:solidFill>
          <a:latin typeface="Arial" charset="0"/>
        </a:defRPr>
      </a:lvl5pPr>
      <a:lvl6pPr marL="457200" algn="l" rtl="0" eaLnBrk="0" fontAlgn="base" hangingPunct="0">
        <a:spcBef>
          <a:spcPct val="0"/>
        </a:spcBef>
        <a:spcAft>
          <a:spcPct val="0"/>
        </a:spcAft>
        <a:defRPr sz="3200">
          <a:solidFill>
            <a:srgbClr val="005AB4"/>
          </a:solidFill>
          <a:latin typeface="Arial" charset="0"/>
        </a:defRPr>
      </a:lvl6pPr>
      <a:lvl7pPr marL="914400" algn="l" rtl="0" eaLnBrk="0" fontAlgn="base" hangingPunct="0">
        <a:spcBef>
          <a:spcPct val="0"/>
        </a:spcBef>
        <a:spcAft>
          <a:spcPct val="0"/>
        </a:spcAft>
        <a:defRPr sz="3200">
          <a:solidFill>
            <a:srgbClr val="005AB4"/>
          </a:solidFill>
          <a:latin typeface="Arial" charset="0"/>
        </a:defRPr>
      </a:lvl7pPr>
      <a:lvl8pPr marL="1371600" algn="l" rtl="0" eaLnBrk="0" fontAlgn="base" hangingPunct="0">
        <a:spcBef>
          <a:spcPct val="0"/>
        </a:spcBef>
        <a:spcAft>
          <a:spcPct val="0"/>
        </a:spcAft>
        <a:defRPr sz="3200">
          <a:solidFill>
            <a:srgbClr val="005AB4"/>
          </a:solidFill>
          <a:latin typeface="Arial" charset="0"/>
        </a:defRPr>
      </a:lvl8pPr>
      <a:lvl9pPr marL="1828800" algn="l" rtl="0" eaLnBrk="0" fontAlgn="base" hangingPunct="0">
        <a:spcBef>
          <a:spcPct val="0"/>
        </a:spcBef>
        <a:spcAft>
          <a:spcPct val="0"/>
        </a:spcAft>
        <a:defRPr sz="3200">
          <a:solidFill>
            <a:srgbClr val="005AB4"/>
          </a:solidFill>
          <a:latin typeface="Arial" charset="0"/>
        </a:defRPr>
      </a:lvl9pPr>
    </p:titleStyle>
    <p:bodyStyle>
      <a:lvl1pPr marL="342900" indent="-342900" algn="l" rtl="0" eaLnBrk="0" fontAlgn="base" hangingPunct="0">
        <a:spcBef>
          <a:spcPct val="20000"/>
        </a:spcBef>
        <a:spcAft>
          <a:spcPct val="0"/>
        </a:spcAft>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Ponerse rápidamente al día</a:t>
            </a:r>
            <a:endParaRPr lang="en-U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a:t>
            </a:r>
            <a:endParaRPr lang="en-U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ransition spd="med">
    <p:wipe dir="d"/>
  </p:transition>
  <p:timing>
    <p:tnLst>
      <p:par>
        <p:cTn id="1" dur="indefinite" restart="never" nodeType="tmRoot"/>
      </p:par>
    </p:tnLst>
  </p:timing>
  <p:hf sldNum="0"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oleObject" Target="../embeddings/oleObject8.bin"/><Relationship Id="rId2" Type="http://schemas.openxmlformats.org/officeDocument/2006/relationships/slideLayout" Target="../slideLayouts/slideLayout29.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notesSlide" Target="../notesSlides/notesSlide11.xml"/><Relationship Id="rId7" Type="http://schemas.openxmlformats.org/officeDocument/2006/relationships/oleObject" Target="../embeddings/oleObject11.bin"/><Relationship Id="rId2" Type="http://schemas.openxmlformats.org/officeDocument/2006/relationships/slideLayout" Target="../slideLayouts/slideLayout29.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9.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3.bin"/><Relationship Id="rId2" Type="http://schemas.openxmlformats.org/officeDocument/2006/relationships/slideLayout" Target="../slideLayouts/slideLayout29.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1.png"/><Relationship Id="rId2" Type="http://schemas.openxmlformats.org/officeDocument/2006/relationships/slideLayout" Target="../slideLayouts/slideLayout29.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5 Título"/>
          <p:cNvSpPr>
            <a:spLocks noGrp="1"/>
          </p:cNvSpPr>
          <p:nvPr>
            <p:ph type="ctrTitle"/>
          </p:nvPr>
        </p:nvSpPr>
        <p:spPr>
          <a:xfrm>
            <a:off x="422564" y="4493193"/>
            <a:ext cx="8458200" cy="1222375"/>
          </a:xfrm>
        </p:spPr>
        <p:txBody>
          <a:bodyPr/>
          <a:lstStyle/>
          <a:p>
            <a:r>
              <a:rPr lang="es-ES_tradnl" dirty="0" smtClean="0"/>
              <a:t>Microsoft Office Excel </a:t>
            </a:r>
            <a:r>
              <a:rPr lang="es-ES_tradnl" dirty="0" smtClean="0">
                <a:cs typeface="Tahoma" pitchFamily="34" charset="0"/>
              </a:rPr>
              <a:t>2007</a:t>
            </a:r>
            <a:endParaRPr lang="es-ES" dirty="0"/>
          </a:p>
        </p:txBody>
      </p:sp>
      <p:sp>
        <p:nvSpPr>
          <p:cNvPr id="7" name="6 Subtítulo"/>
          <p:cNvSpPr>
            <a:spLocks noGrp="1"/>
          </p:cNvSpPr>
          <p:nvPr>
            <p:ph type="subTitle" idx="1"/>
          </p:nvPr>
        </p:nvSpPr>
        <p:spPr>
          <a:xfrm>
            <a:off x="685800" y="5368636"/>
            <a:ext cx="8458200" cy="914400"/>
          </a:xfrm>
        </p:spPr>
        <p:txBody>
          <a:bodyPr/>
          <a:lstStyle/>
          <a:p>
            <a:r>
              <a:rPr lang="es-SV" dirty="0" smtClean="0"/>
              <a:t>Editado y adaptado por </a:t>
            </a:r>
            <a:r>
              <a:rPr lang="es-SV" dirty="0" err="1" smtClean="0"/>
              <a:t>hjalmar</a:t>
            </a:r>
            <a:r>
              <a:rPr lang="es-SV" dirty="0" smtClean="0"/>
              <a:t> </a:t>
            </a:r>
            <a:r>
              <a:rPr lang="es-SV" dirty="0" err="1" smtClean="0"/>
              <a:t>hernandez</a:t>
            </a:r>
            <a:r>
              <a:rPr lang="es-SV" dirty="0" smtClean="0"/>
              <a:t>.</a:t>
            </a:r>
          </a:p>
          <a:p>
            <a:r>
              <a:rPr lang="es-SV" dirty="0" smtClean="0"/>
              <a:t>Creación original de la universidad Francisco </a:t>
            </a:r>
            <a:r>
              <a:rPr lang="es-SV" dirty="0" err="1" smtClean="0"/>
              <a:t>Gavidia</a:t>
            </a:r>
            <a:endParaRPr lang="es-ES" dirty="0"/>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7"/>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z="3000" smtClean="0"/>
              <a:t>¿Dónde están los métodos abreviados de teclado? </a:t>
            </a:r>
          </a:p>
        </p:txBody>
      </p:sp>
      <p:sp>
        <p:nvSpPr>
          <p:cNvPr id="212995" name="Rectangle 8"/>
          <p:cNvSpPr>
            <a:spLocks noChangeArrowheads="1"/>
          </p:cNvSpPr>
          <p:nvPr/>
        </p:nvSpPr>
        <p:spPr bwMode="auto">
          <a:xfrm>
            <a:off x="6119813" y="819150"/>
            <a:ext cx="2744787" cy="1101725"/>
          </a:xfrm>
          <a:prstGeom prst="rect">
            <a:avLst/>
          </a:prstGeom>
          <a:noFill/>
          <a:ln w="9525">
            <a:noFill/>
            <a:miter lim="800000"/>
            <a:headEnd/>
            <a:tailEnd/>
          </a:ln>
        </p:spPr>
        <p:txBody>
          <a:bodyPr/>
          <a:lstStyle/>
          <a:p>
            <a:pPr>
              <a:spcBef>
                <a:spcPct val="20000"/>
              </a:spcBef>
              <a:spcAft>
                <a:spcPct val="75000"/>
              </a:spcAft>
            </a:pPr>
            <a:r>
              <a:rPr lang="es-ES_tradnl" sz="2000"/>
              <a:t>Los nuevos métodos abreviados también tienen un nuevo nombre: </a:t>
            </a:r>
            <a:r>
              <a:rPr lang="es-ES_tradnl" sz="2000" b="1"/>
              <a:t>sugerencias de teclas</a:t>
            </a:r>
            <a:r>
              <a:rPr lang="es-ES_tradnl" sz="2000"/>
              <a:t>.</a:t>
            </a:r>
          </a:p>
        </p:txBody>
      </p:sp>
      <p:sp>
        <p:nvSpPr>
          <p:cNvPr id="4104" name="Line 9"/>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12998" name="Rectangle 10"/>
          <p:cNvSpPr>
            <a:spLocks noChangeArrowheads="1"/>
          </p:cNvSpPr>
          <p:nvPr/>
        </p:nvSpPr>
        <p:spPr bwMode="auto">
          <a:xfrm>
            <a:off x="242888" y="4019550"/>
            <a:ext cx="5934075" cy="401638"/>
          </a:xfrm>
          <a:prstGeom prst="rect">
            <a:avLst/>
          </a:prstGeom>
          <a:noFill/>
          <a:ln w="9525">
            <a:noFill/>
            <a:miter lim="800000"/>
            <a:headEnd/>
            <a:tailEnd/>
          </a:ln>
        </p:spPr>
        <p:txBody>
          <a:bodyPr/>
          <a:lstStyle/>
          <a:p>
            <a:pPr>
              <a:spcBef>
                <a:spcPct val="20000"/>
              </a:spcBef>
              <a:spcAft>
                <a:spcPct val="75000"/>
              </a:spcAft>
            </a:pPr>
            <a:r>
              <a:rPr lang="es-ES_tradnl" dirty="0"/>
              <a:t>Por ejemplo, así es como se utilizan las sugerencias de teclas para centrar texto</a:t>
            </a:r>
            <a:r>
              <a:rPr lang="es-ES_tradnl" dirty="0">
                <a:solidFill>
                  <a:srgbClr val="FFCC00"/>
                </a:solidFill>
              </a:rPr>
              <a:t>:</a:t>
            </a:r>
          </a:p>
        </p:txBody>
      </p:sp>
      <p:pic>
        <p:nvPicPr>
          <p:cNvPr id="4106" name="Picture 7" descr="Uso de las sugerencias de teclas para centrar texto en Excel"/>
          <p:cNvPicPr>
            <a:picLocks noChangeAspect="1" noChangeArrowheads="1"/>
          </p:cNvPicPr>
          <p:nvPr/>
        </p:nvPicPr>
        <p:blipFill>
          <a:blip r:embed="rId4"/>
          <a:srcRect/>
          <a:stretch>
            <a:fillRect/>
          </a:stretch>
        </p:blipFill>
        <p:spPr bwMode="auto">
          <a:xfrm>
            <a:off x="339725" y="896938"/>
            <a:ext cx="5667375" cy="2857500"/>
          </a:xfrm>
          <a:prstGeom prst="rect">
            <a:avLst/>
          </a:prstGeom>
          <a:noFill/>
          <a:ln w="9525">
            <a:noFill/>
            <a:miter lim="800000"/>
            <a:headEnd/>
            <a:tailEnd/>
          </a:ln>
        </p:spPr>
      </p:pic>
      <p:sp>
        <p:nvSpPr>
          <p:cNvPr id="213000" name="Rectangle 12"/>
          <p:cNvSpPr>
            <a:spLocks noChangeArrowheads="1"/>
          </p:cNvSpPr>
          <p:nvPr/>
        </p:nvSpPr>
        <p:spPr bwMode="auto">
          <a:xfrm>
            <a:off x="6119813" y="2368550"/>
            <a:ext cx="2744787" cy="1101725"/>
          </a:xfrm>
          <a:prstGeom prst="rect">
            <a:avLst/>
          </a:prstGeom>
          <a:noFill/>
          <a:ln w="9525">
            <a:noFill/>
            <a:miter lim="800000"/>
            <a:headEnd/>
            <a:tailEnd/>
          </a:ln>
        </p:spPr>
        <p:txBody>
          <a:bodyPr/>
          <a:lstStyle/>
          <a:p>
            <a:pPr>
              <a:spcBef>
                <a:spcPct val="20000"/>
              </a:spcBef>
              <a:spcAft>
                <a:spcPct val="75000"/>
              </a:spcAft>
            </a:pPr>
            <a:r>
              <a:rPr lang="es-ES_tradnl" sz="2000"/>
              <a:t>Presione ALT para que aparezcan las sugerencias de teclas.</a:t>
            </a:r>
          </a:p>
        </p:txBody>
      </p:sp>
      <p:sp>
        <p:nvSpPr>
          <p:cNvPr id="213001" name="Rectangle 13"/>
          <p:cNvSpPr>
            <a:spLocks noChangeArrowheads="1"/>
          </p:cNvSpPr>
          <p:nvPr/>
        </p:nvSpPr>
        <p:spPr bwMode="auto">
          <a:xfrm>
            <a:off x="676275" y="4575175"/>
            <a:ext cx="5940425" cy="1560513"/>
          </a:xfrm>
          <a:prstGeom prst="rect">
            <a:avLst/>
          </a:prstGeom>
          <a:noFill/>
          <a:ln w="9525">
            <a:noFill/>
            <a:miter lim="800000"/>
            <a:headEnd/>
            <a:tailEnd/>
          </a:ln>
        </p:spPr>
        <p:txBody>
          <a:bodyPr>
            <a:spAutoFit/>
          </a:bodyPr>
          <a:lstStyle/>
          <a:p>
            <a:pPr>
              <a:spcBef>
                <a:spcPct val="20000"/>
              </a:spcBef>
              <a:spcAft>
                <a:spcPct val="45000"/>
              </a:spcAft>
            </a:pPr>
            <a:r>
              <a:rPr lang="es-ES_tradnl" dirty="0"/>
              <a:t>Presione ALT para que aparezcan las sugerencias de teclas.</a:t>
            </a:r>
          </a:p>
          <a:p>
            <a:pPr>
              <a:spcBef>
                <a:spcPct val="20000"/>
              </a:spcBef>
              <a:spcAft>
                <a:spcPct val="45000"/>
              </a:spcAft>
            </a:pPr>
            <a:r>
              <a:rPr lang="es-ES_tradnl" dirty="0"/>
              <a:t>Presione H para seleccionar la ficha </a:t>
            </a:r>
            <a:r>
              <a:rPr lang="es-ES_tradnl" b="1" dirty="0"/>
              <a:t>Inicio</a:t>
            </a:r>
            <a:r>
              <a:rPr lang="es-ES_tradnl" dirty="0"/>
              <a:t> .</a:t>
            </a:r>
          </a:p>
          <a:p>
            <a:pPr>
              <a:spcBef>
                <a:spcPct val="20000"/>
              </a:spcBef>
              <a:spcAft>
                <a:spcPct val="45000"/>
              </a:spcAft>
            </a:pPr>
            <a:r>
              <a:rPr lang="es-ES_tradnl" dirty="0"/>
              <a:t>Presione A y luego C para centrar el texto seleccionado. </a:t>
            </a:r>
          </a:p>
        </p:txBody>
      </p:sp>
      <p:graphicFrame>
        <p:nvGraphicFramePr>
          <p:cNvPr id="213002" name="Object 10"/>
          <p:cNvGraphicFramePr>
            <a:graphicFrameLocks noChangeAspect="1"/>
          </p:cNvGraphicFramePr>
          <p:nvPr/>
        </p:nvGraphicFramePr>
        <p:xfrm>
          <a:off x="366713" y="4591050"/>
          <a:ext cx="269875" cy="303213"/>
        </p:xfrm>
        <a:graphic>
          <a:graphicData uri="http://schemas.openxmlformats.org/presentationml/2006/ole">
            <p:oleObj spid="_x0000_s4098" name="Visio" r:id="rId5" imgW="270231" imgH="303063" progId="Visio.Drawing.11">
              <p:embed/>
            </p:oleObj>
          </a:graphicData>
        </a:graphic>
      </p:graphicFrame>
      <p:graphicFrame>
        <p:nvGraphicFramePr>
          <p:cNvPr id="213003" name="Object 11"/>
          <p:cNvGraphicFramePr>
            <a:graphicFrameLocks noChangeAspect="1"/>
          </p:cNvGraphicFramePr>
          <p:nvPr/>
        </p:nvGraphicFramePr>
        <p:xfrm>
          <a:off x="366713" y="5340350"/>
          <a:ext cx="269875" cy="303213"/>
        </p:xfrm>
        <a:graphic>
          <a:graphicData uri="http://schemas.openxmlformats.org/presentationml/2006/ole">
            <p:oleObj spid="_x0000_s4099" name="Visio" r:id="rId6" imgW="270231" imgH="303063" progId="Visio.Drawing.11">
              <p:embed/>
            </p:oleObj>
          </a:graphicData>
        </a:graphic>
      </p:graphicFrame>
      <p:graphicFrame>
        <p:nvGraphicFramePr>
          <p:cNvPr id="213004" name="Object 12"/>
          <p:cNvGraphicFramePr>
            <a:graphicFrameLocks noChangeAspect="1"/>
          </p:cNvGraphicFramePr>
          <p:nvPr/>
        </p:nvGraphicFramePr>
        <p:xfrm>
          <a:off x="366713" y="5784850"/>
          <a:ext cx="269875" cy="303213"/>
        </p:xfrm>
        <a:graphic>
          <a:graphicData uri="http://schemas.openxmlformats.org/presentationml/2006/ole">
            <p:oleObj spid="_x0000_s4100" name="Visio" r:id="rId7" imgW="270231" imgH="303063" progId="Visio.Drawing.11">
              <p:embed/>
            </p:oleObj>
          </a:graphicData>
        </a:graphic>
      </p:graphicFrame>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12995"/>
                                        </p:tgtEl>
                                        <p:attrNameLst>
                                          <p:attrName>style.visibility</p:attrName>
                                        </p:attrNameLst>
                                      </p:cBhvr>
                                      <p:to>
                                        <p:strVal val="visible"/>
                                      </p:to>
                                    </p:set>
                                    <p:animEffect transition="in" filter="slide(fromTop)">
                                      <p:cBhvr>
                                        <p:cTn id="7" dur="500"/>
                                        <p:tgtEl>
                                          <p:spTgt spid="21299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13000"/>
                                        </p:tgtEl>
                                        <p:attrNameLst>
                                          <p:attrName>style.visibility</p:attrName>
                                        </p:attrNameLst>
                                      </p:cBhvr>
                                      <p:to>
                                        <p:strVal val="visible"/>
                                      </p:to>
                                    </p:set>
                                    <p:animEffect transition="in" filter="slide(fromTop)">
                                      <p:cBhvr>
                                        <p:cTn id="12" dur="500"/>
                                        <p:tgtEl>
                                          <p:spTgt spid="213000"/>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12998">
                                            <p:txEl>
                                              <p:pRg st="0" end="0"/>
                                            </p:txEl>
                                          </p:spTgt>
                                        </p:tgtEl>
                                        <p:attrNameLst>
                                          <p:attrName>style.visibility</p:attrName>
                                        </p:attrNameLst>
                                      </p:cBhvr>
                                      <p:to>
                                        <p:strVal val="visible"/>
                                      </p:to>
                                    </p:set>
                                    <p:animEffect transition="in" filter="slide(fromLeft)">
                                      <p:cBhvr>
                                        <p:cTn id="17" dur="500"/>
                                        <p:tgtEl>
                                          <p:spTgt spid="21299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13002"/>
                                        </p:tgtEl>
                                        <p:attrNameLst>
                                          <p:attrName>style.visibility</p:attrName>
                                        </p:attrNameLst>
                                      </p:cBhvr>
                                      <p:to>
                                        <p:strVal val="visible"/>
                                      </p:to>
                                    </p:set>
                                    <p:animEffect transition="in" filter="dissolve">
                                      <p:cBhvr>
                                        <p:cTn id="22" dur="500"/>
                                        <p:tgtEl>
                                          <p:spTgt spid="213002"/>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213003"/>
                                        </p:tgtEl>
                                        <p:attrNameLst>
                                          <p:attrName>style.visibility</p:attrName>
                                        </p:attrNameLst>
                                      </p:cBhvr>
                                      <p:to>
                                        <p:strVal val="visible"/>
                                      </p:to>
                                    </p:set>
                                    <p:animEffect transition="in" filter="dissolve">
                                      <p:cBhvr>
                                        <p:cTn id="26" dur="500"/>
                                        <p:tgtEl>
                                          <p:spTgt spid="213003"/>
                                        </p:tgtEl>
                                      </p:cBhvr>
                                    </p:animEffect>
                                  </p:childTnLst>
                                </p:cTn>
                              </p:par>
                            </p:childTnLst>
                          </p:cTn>
                        </p:par>
                        <p:par>
                          <p:cTn id="27" fill="hold">
                            <p:stCondLst>
                              <p:cond delay="1000"/>
                            </p:stCondLst>
                            <p:childTnLst>
                              <p:par>
                                <p:cTn id="28" presetID="9" presetClass="entr" presetSubtype="0" fill="hold" nodeType="afterEffect">
                                  <p:stCondLst>
                                    <p:cond delay="0"/>
                                  </p:stCondLst>
                                  <p:childTnLst>
                                    <p:set>
                                      <p:cBhvr>
                                        <p:cTn id="29" dur="1" fill="hold">
                                          <p:stCondLst>
                                            <p:cond delay="0"/>
                                          </p:stCondLst>
                                        </p:cTn>
                                        <p:tgtEl>
                                          <p:spTgt spid="213004"/>
                                        </p:tgtEl>
                                        <p:attrNameLst>
                                          <p:attrName>style.visibility</p:attrName>
                                        </p:attrNameLst>
                                      </p:cBhvr>
                                      <p:to>
                                        <p:strVal val="visible"/>
                                      </p:to>
                                    </p:set>
                                    <p:animEffect transition="in" filter="dissolve">
                                      <p:cBhvr>
                                        <p:cTn id="30" dur="500"/>
                                        <p:tgtEl>
                                          <p:spTgt spid="213004"/>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213001">
                                            <p:txEl>
                                              <p:pRg st="0" end="0"/>
                                            </p:txEl>
                                          </p:spTgt>
                                        </p:tgtEl>
                                        <p:attrNameLst>
                                          <p:attrName>style.visibility</p:attrName>
                                        </p:attrNameLst>
                                      </p:cBhvr>
                                      <p:to>
                                        <p:strVal val="visible"/>
                                      </p:to>
                                    </p:set>
                                    <p:animEffect transition="in" filter="checkerboard(across)">
                                      <p:cBhvr>
                                        <p:cTn id="35" dur="500"/>
                                        <p:tgtEl>
                                          <p:spTgt spid="213001">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13001">
                                            <p:txEl>
                                              <p:pRg st="1" end="1"/>
                                            </p:txEl>
                                          </p:spTgt>
                                        </p:tgtEl>
                                        <p:attrNameLst>
                                          <p:attrName>style.visibility</p:attrName>
                                        </p:attrNameLst>
                                      </p:cBhvr>
                                      <p:to>
                                        <p:strVal val="visible"/>
                                      </p:to>
                                    </p:set>
                                    <p:animEffect transition="in" filter="checkerboard(across)">
                                      <p:cBhvr>
                                        <p:cTn id="40" dur="500"/>
                                        <p:tgtEl>
                                          <p:spTgt spid="213001">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213001">
                                            <p:txEl>
                                              <p:pRg st="2" end="2"/>
                                            </p:txEl>
                                          </p:spTgt>
                                        </p:tgtEl>
                                        <p:attrNameLst>
                                          <p:attrName>style.visibility</p:attrName>
                                        </p:attrNameLst>
                                      </p:cBhvr>
                                      <p:to>
                                        <p:strVal val="visible"/>
                                      </p:to>
                                    </p:set>
                                    <p:animEffect transition="in" filter="checkerboard(across)">
                                      <p:cBhvr>
                                        <p:cTn id="45" dur="500"/>
                                        <p:tgtEl>
                                          <p:spTgt spid="2130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autoUpdateAnimBg="0"/>
      <p:bldP spid="212998" grpId="0" build="p" autoUpdateAnimBg="0"/>
      <p:bldP spid="213000" grpId="0" autoUpdateAnimBg="0"/>
      <p:bldP spid="21300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7"/>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mtClean="0"/>
              <a:t>Una vista nueva</a:t>
            </a:r>
          </a:p>
        </p:txBody>
      </p:sp>
      <p:pic>
        <p:nvPicPr>
          <p:cNvPr id="5131" name="Picture 12" descr="La vista Diseño de página"/>
          <p:cNvPicPr>
            <a:picLocks noChangeAspect="1" noChangeArrowheads="1"/>
          </p:cNvPicPr>
          <p:nvPr>
            <p:ph sz="half" idx="4294967295"/>
          </p:nvPr>
        </p:nvPicPr>
        <p:blipFill>
          <a:blip r:embed="rId4"/>
          <a:srcRect/>
          <a:stretch>
            <a:fillRect/>
          </a:stretch>
        </p:blipFill>
        <p:spPr>
          <a:xfrm>
            <a:off x="0" y="909638"/>
            <a:ext cx="5651500" cy="2744787"/>
          </a:xfrm>
          <a:noFill/>
        </p:spPr>
      </p:pic>
      <p:sp>
        <p:nvSpPr>
          <p:cNvPr id="206851" name="Rectangle 8"/>
          <p:cNvSpPr>
            <a:spLocks noChangeArrowheads="1"/>
          </p:cNvSpPr>
          <p:nvPr/>
        </p:nvSpPr>
        <p:spPr bwMode="auto">
          <a:xfrm>
            <a:off x="6119813" y="819150"/>
            <a:ext cx="2744787" cy="2763838"/>
          </a:xfrm>
          <a:prstGeom prst="rect">
            <a:avLst/>
          </a:prstGeom>
          <a:noFill/>
          <a:ln w="9525">
            <a:noFill/>
            <a:miter lim="800000"/>
            <a:headEnd/>
            <a:tailEnd/>
          </a:ln>
        </p:spPr>
        <p:txBody>
          <a:bodyPr/>
          <a:lstStyle/>
          <a:p>
            <a:r>
              <a:rPr lang="es-ES_tradnl" sz="2000"/>
              <a:t>Para ver la nueva vista, haga clic en </a:t>
            </a:r>
            <a:r>
              <a:rPr lang="es-ES_tradnl" sz="2000" b="1"/>
              <a:t>Vista Diseño de página</a:t>
            </a:r>
            <a:r>
              <a:rPr lang="es-ES_tradnl" sz="2000"/>
              <a:t> en la barra de herramientas </a:t>
            </a:r>
            <a:r>
              <a:rPr lang="es-ES_tradnl" sz="2000" b="1"/>
              <a:t>Vista</a:t>
            </a:r>
            <a:r>
              <a:rPr lang="es-ES_tradnl" sz="2000"/>
              <a:t>              .           </a:t>
            </a:r>
          </a:p>
        </p:txBody>
      </p:sp>
      <p:graphicFrame>
        <p:nvGraphicFramePr>
          <p:cNvPr id="206852" name="Object 4"/>
          <p:cNvGraphicFramePr>
            <a:graphicFrameLocks noChangeAspect="1"/>
          </p:cNvGraphicFramePr>
          <p:nvPr/>
        </p:nvGraphicFramePr>
        <p:xfrm>
          <a:off x="339725" y="4535488"/>
          <a:ext cx="269875" cy="303212"/>
        </p:xfrm>
        <a:graphic>
          <a:graphicData uri="http://schemas.openxmlformats.org/presentationml/2006/ole">
            <p:oleObj spid="_x0000_s5122" name="Visio" r:id="rId5" imgW="270231" imgH="303063" progId="Visio.Drawing.11">
              <p:embed/>
            </p:oleObj>
          </a:graphicData>
        </a:graphic>
      </p:graphicFrame>
      <p:graphicFrame>
        <p:nvGraphicFramePr>
          <p:cNvPr id="206853" name="Object 5"/>
          <p:cNvGraphicFramePr>
            <a:graphicFrameLocks noChangeAspect="1"/>
          </p:cNvGraphicFramePr>
          <p:nvPr/>
        </p:nvGraphicFramePr>
        <p:xfrm>
          <a:off x="339725" y="4983163"/>
          <a:ext cx="269875" cy="303212"/>
        </p:xfrm>
        <a:graphic>
          <a:graphicData uri="http://schemas.openxmlformats.org/presentationml/2006/ole">
            <p:oleObj spid="_x0000_s5123" name="Visio" r:id="rId6" imgW="270231" imgH="303063" progId="Visio.Drawing.11">
              <p:embed/>
            </p:oleObj>
          </a:graphicData>
        </a:graphic>
      </p:graphicFrame>
      <p:graphicFrame>
        <p:nvGraphicFramePr>
          <p:cNvPr id="206854" name="Object 6"/>
          <p:cNvGraphicFramePr>
            <a:graphicFrameLocks noChangeAspect="1"/>
          </p:cNvGraphicFramePr>
          <p:nvPr/>
        </p:nvGraphicFramePr>
        <p:xfrm>
          <a:off x="339725" y="5446713"/>
          <a:ext cx="269875" cy="303212"/>
        </p:xfrm>
        <a:graphic>
          <a:graphicData uri="http://schemas.openxmlformats.org/presentationml/2006/ole">
            <p:oleObj spid="_x0000_s5124" name="Visio" r:id="rId7" imgW="270231" imgH="303063" progId="Visio.Drawing.11">
              <p:embed/>
            </p:oleObj>
          </a:graphicData>
        </a:graphic>
      </p:graphicFrame>
      <p:sp>
        <p:nvSpPr>
          <p:cNvPr id="5128" name="Line 9"/>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06856" name="Rectangle 10"/>
          <p:cNvSpPr>
            <a:spLocks noChangeArrowheads="1"/>
          </p:cNvSpPr>
          <p:nvPr/>
        </p:nvSpPr>
        <p:spPr bwMode="auto">
          <a:xfrm>
            <a:off x="676275" y="4502150"/>
            <a:ext cx="5940425" cy="1274763"/>
          </a:xfrm>
          <a:prstGeom prst="rect">
            <a:avLst/>
          </a:prstGeom>
          <a:noFill/>
          <a:ln w="9525">
            <a:noFill/>
            <a:miter lim="800000"/>
            <a:headEnd/>
            <a:tailEnd/>
          </a:ln>
        </p:spPr>
        <p:txBody>
          <a:bodyPr>
            <a:spAutoFit/>
          </a:bodyPr>
          <a:lstStyle/>
          <a:p>
            <a:pPr>
              <a:spcBef>
                <a:spcPct val="20000"/>
              </a:spcBef>
              <a:spcAft>
                <a:spcPct val="45000"/>
              </a:spcAft>
            </a:pPr>
            <a:r>
              <a:rPr lang="es-ES_tradnl" dirty="0"/>
              <a:t>Títulos de columna.</a:t>
            </a:r>
          </a:p>
          <a:p>
            <a:pPr>
              <a:spcBef>
                <a:spcPct val="20000"/>
              </a:spcBef>
              <a:spcAft>
                <a:spcPct val="45000"/>
              </a:spcAft>
            </a:pPr>
            <a:r>
              <a:rPr lang="es-ES_tradnl" dirty="0"/>
              <a:t>Títulos de fila.</a:t>
            </a:r>
          </a:p>
          <a:p>
            <a:pPr>
              <a:spcBef>
                <a:spcPct val="20000"/>
              </a:spcBef>
              <a:spcAft>
                <a:spcPct val="45000"/>
              </a:spcAft>
            </a:pPr>
            <a:r>
              <a:rPr lang="es-ES_tradnl" dirty="0"/>
              <a:t>Reglas de margen</a:t>
            </a:r>
            <a:r>
              <a:rPr lang="es-ES_tradnl" dirty="0">
                <a:solidFill>
                  <a:srgbClr val="FFCC00"/>
                </a:solidFill>
              </a:rPr>
              <a:t>.</a:t>
            </a:r>
          </a:p>
        </p:txBody>
      </p:sp>
      <p:sp>
        <p:nvSpPr>
          <p:cNvPr id="206857" name="Rectangle 11"/>
          <p:cNvSpPr>
            <a:spLocks noChangeArrowheads="1"/>
          </p:cNvSpPr>
          <p:nvPr/>
        </p:nvSpPr>
        <p:spPr bwMode="auto">
          <a:xfrm>
            <a:off x="277813" y="3994150"/>
            <a:ext cx="5926137" cy="450850"/>
          </a:xfrm>
          <a:prstGeom prst="rect">
            <a:avLst/>
          </a:prstGeom>
          <a:noFill/>
          <a:ln w="9525">
            <a:noFill/>
            <a:miter lim="800000"/>
            <a:headEnd/>
            <a:tailEnd/>
          </a:ln>
        </p:spPr>
        <p:txBody>
          <a:bodyPr/>
          <a:lstStyle/>
          <a:p>
            <a:pPr>
              <a:spcBef>
                <a:spcPct val="20000"/>
              </a:spcBef>
              <a:spcAft>
                <a:spcPct val="75000"/>
              </a:spcAft>
            </a:pPr>
            <a:r>
              <a:rPr lang="es-ES_tradnl" dirty="0"/>
              <a:t>Esto es lo que verá en la hoja de cálculo:</a:t>
            </a:r>
          </a:p>
        </p:txBody>
      </p:sp>
      <p:pic>
        <p:nvPicPr>
          <p:cNvPr id="206859" name="Picture 11" descr="La barra de herramientas Vista"/>
          <p:cNvPicPr>
            <a:picLocks noChangeAspect="1" noChangeArrowheads="1"/>
          </p:cNvPicPr>
          <p:nvPr/>
        </p:nvPicPr>
        <p:blipFill>
          <a:blip r:embed="rId8"/>
          <a:srcRect/>
          <a:stretch>
            <a:fillRect/>
          </a:stretch>
        </p:blipFill>
        <p:spPr bwMode="auto">
          <a:xfrm>
            <a:off x="6878638" y="2397125"/>
            <a:ext cx="850900" cy="274638"/>
          </a:xfrm>
          <a:prstGeom prst="rect">
            <a:avLst/>
          </a:prstGeom>
          <a:noFill/>
          <a:ln w="9525">
            <a:noFill/>
            <a:miter lim="800000"/>
            <a:headEnd/>
            <a:tailEnd/>
          </a:ln>
        </p:spPr>
      </p:pic>
      <p:sp>
        <p:nvSpPr>
          <p:cNvPr id="206860" name="Rectangle 14"/>
          <p:cNvSpPr>
            <a:spLocks noChangeArrowheads="1"/>
          </p:cNvSpPr>
          <p:nvPr/>
        </p:nvSpPr>
        <p:spPr bwMode="auto">
          <a:xfrm>
            <a:off x="7138988" y="2403475"/>
            <a:ext cx="320675" cy="257175"/>
          </a:xfrm>
          <a:prstGeom prst="rect">
            <a:avLst/>
          </a:prstGeom>
          <a:noFill/>
          <a:ln w="19050">
            <a:solidFill>
              <a:srgbClr val="FF0000"/>
            </a:solidFill>
            <a:miter lim="800000"/>
            <a:headEnd/>
            <a:tailEnd/>
          </a:ln>
        </p:spPr>
        <p:txBody>
          <a:bodyPr wrap="none" anchor="ctr"/>
          <a:lstStyle/>
          <a:p>
            <a:endParaRPr lang="es-ES_tradnl"/>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6851">
                                            <p:txEl>
                                              <p:pRg st="0" end="0"/>
                                            </p:txEl>
                                          </p:spTgt>
                                        </p:tgtEl>
                                        <p:attrNameLst>
                                          <p:attrName>style.visibility</p:attrName>
                                        </p:attrNameLst>
                                      </p:cBhvr>
                                      <p:to>
                                        <p:strVal val="visible"/>
                                      </p:to>
                                    </p:set>
                                    <p:animEffect transition="in" filter="slide(fromTop)">
                                      <p:cBhvr>
                                        <p:cTn id="7" dur="500"/>
                                        <p:tgtEl>
                                          <p:spTgt spid="20685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06859"/>
                                        </p:tgtEl>
                                        <p:attrNameLst>
                                          <p:attrName>style.visibility</p:attrName>
                                        </p:attrNameLst>
                                      </p:cBhvr>
                                      <p:to>
                                        <p:strVal val="visible"/>
                                      </p:to>
                                    </p:set>
                                    <p:animEffect transition="in" filter="dissolve">
                                      <p:cBhvr>
                                        <p:cTn id="11" dur="500"/>
                                        <p:tgtEl>
                                          <p:spTgt spid="20685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06860"/>
                                        </p:tgtEl>
                                        <p:attrNameLst>
                                          <p:attrName>style.visibility</p:attrName>
                                        </p:attrNameLst>
                                      </p:cBhvr>
                                      <p:to>
                                        <p:strVal val="visible"/>
                                      </p:to>
                                    </p:set>
                                    <p:animEffect transition="in" filter="dissolve">
                                      <p:cBhvr>
                                        <p:cTn id="15" dur="500"/>
                                        <p:tgtEl>
                                          <p:spTgt spid="206860"/>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grpId="0" nodeType="clickEffect">
                                  <p:stCondLst>
                                    <p:cond delay="0"/>
                                  </p:stCondLst>
                                  <p:childTnLst>
                                    <p:set>
                                      <p:cBhvr>
                                        <p:cTn id="19" dur="1" fill="hold">
                                          <p:stCondLst>
                                            <p:cond delay="0"/>
                                          </p:stCondLst>
                                        </p:cTn>
                                        <p:tgtEl>
                                          <p:spTgt spid="206857">
                                            <p:txEl>
                                              <p:pRg st="0" end="0"/>
                                            </p:txEl>
                                          </p:spTgt>
                                        </p:tgtEl>
                                        <p:attrNameLst>
                                          <p:attrName>style.visibility</p:attrName>
                                        </p:attrNameLst>
                                      </p:cBhvr>
                                      <p:to>
                                        <p:strVal val="visible"/>
                                      </p:to>
                                    </p:set>
                                    <p:animEffect transition="in" filter="slide(fromLeft)">
                                      <p:cBhvr>
                                        <p:cTn id="20" dur="500"/>
                                        <p:tgtEl>
                                          <p:spTgt spid="20685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06852"/>
                                        </p:tgtEl>
                                        <p:attrNameLst>
                                          <p:attrName>style.visibility</p:attrName>
                                        </p:attrNameLst>
                                      </p:cBhvr>
                                      <p:to>
                                        <p:strVal val="visible"/>
                                      </p:to>
                                    </p:set>
                                    <p:animEffect transition="in" filter="dissolve">
                                      <p:cBhvr>
                                        <p:cTn id="25" dur="500"/>
                                        <p:tgtEl>
                                          <p:spTgt spid="206852"/>
                                        </p:tgtEl>
                                      </p:cBhvr>
                                    </p:animEffect>
                                  </p:childTnLst>
                                </p:cTn>
                              </p:par>
                            </p:childTnLst>
                          </p:cTn>
                        </p:par>
                        <p:par>
                          <p:cTn id="26" fill="hold">
                            <p:stCondLst>
                              <p:cond delay="500"/>
                            </p:stCondLst>
                            <p:childTnLst>
                              <p:par>
                                <p:cTn id="27" presetID="9" presetClass="entr" presetSubtype="0" fill="hold" nodeType="afterEffect">
                                  <p:stCondLst>
                                    <p:cond delay="0"/>
                                  </p:stCondLst>
                                  <p:childTnLst>
                                    <p:set>
                                      <p:cBhvr>
                                        <p:cTn id="28" dur="1" fill="hold">
                                          <p:stCondLst>
                                            <p:cond delay="0"/>
                                          </p:stCondLst>
                                        </p:cTn>
                                        <p:tgtEl>
                                          <p:spTgt spid="206853"/>
                                        </p:tgtEl>
                                        <p:attrNameLst>
                                          <p:attrName>style.visibility</p:attrName>
                                        </p:attrNameLst>
                                      </p:cBhvr>
                                      <p:to>
                                        <p:strVal val="visible"/>
                                      </p:to>
                                    </p:set>
                                    <p:animEffect transition="in" filter="dissolve">
                                      <p:cBhvr>
                                        <p:cTn id="29" dur="500"/>
                                        <p:tgtEl>
                                          <p:spTgt spid="206853"/>
                                        </p:tgtEl>
                                      </p:cBhvr>
                                    </p:animEffect>
                                  </p:childTnLst>
                                </p:cTn>
                              </p:par>
                            </p:childTnLst>
                          </p:cTn>
                        </p:par>
                        <p:par>
                          <p:cTn id="30" fill="hold">
                            <p:stCondLst>
                              <p:cond delay="1000"/>
                            </p:stCondLst>
                            <p:childTnLst>
                              <p:par>
                                <p:cTn id="31" presetID="9" presetClass="entr" presetSubtype="0" fill="hold" nodeType="afterEffect">
                                  <p:stCondLst>
                                    <p:cond delay="0"/>
                                  </p:stCondLst>
                                  <p:childTnLst>
                                    <p:set>
                                      <p:cBhvr>
                                        <p:cTn id="32" dur="1" fill="hold">
                                          <p:stCondLst>
                                            <p:cond delay="0"/>
                                          </p:stCondLst>
                                        </p:cTn>
                                        <p:tgtEl>
                                          <p:spTgt spid="206854"/>
                                        </p:tgtEl>
                                        <p:attrNameLst>
                                          <p:attrName>style.visibility</p:attrName>
                                        </p:attrNameLst>
                                      </p:cBhvr>
                                      <p:to>
                                        <p:strVal val="visible"/>
                                      </p:to>
                                    </p:set>
                                    <p:animEffect transition="in" filter="dissolve">
                                      <p:cBhvr>
                                        <p:cTn id="33" dur="500"/>
                                        <p:tgtEl>
                                          <p:spTgt spid="206854"/>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206856">
                                            <p:txEl>
                                              <p:pRg st="0" end="0"/>
                                            </p:txEl>
                                          </p:spTgt>
                                        </p:tgtEl>
                                        <p:attrNameLst>
                                          <p:attrName>style.visibility</p:attrName>
                                        </p:attrNameLst>
                                      </p:cBhvr>
                                      <p:to>
                                        <p:strVal val="visible"/>
                                      </p:to>
                                    </p:set>
                                    <p:animEffect transition="in" filter="checkerboard(across)">
                                      <p:cBhvr>
                                        <p:cTn id="38" dur="500"/>
                                        <p:tgtEl>
                                          <p:spTgt spid="20685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206856">
                                            <p:txEl>
                                              <p:pRg st="1" end="1"/>
                                            </p:txEl>
                                          </p:spTgt>
                                        </p:tgtEl>
                                        <p:attrNameLst>
                                          <p:attrName>style.visibility</p:attrName>
                                        </p:attrNameLst>
                                      </p:cBhvr>
                                      <p:to>
                                        <p:strVal val="visible"/>
                                      </p:to>
                                    </p:set>
                                    <p:animEffect transition="in" filter="checkerboard(across)">
                                      <p:cBhvr>
                                        <p:cTn id="43" dur="500"/>
                                        <p:tgtEl>
                                          <p:spTgt spid="206856">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06856">
                                            <p:txEl>
                                              <p:pRg st="2" end="2"/>
                                            </p:txEl>
                                          </p:spTgt>
                                        </p:tgtEl>
                                        <p:attrNameLst>
                                          <p:attrName>style.visibility</p:attrName>
                                        </p:attrNameLst>
                                      </p:cBhvr>
                                      <p:to>
                                        <p:strVal val="visible"/>
                                      </p:to>
                                    </p:set>
                                    <p:animEffect transition="in" filter="checkerboard(across)">
                                      <p:cBhvr>
                                        <p:cTn id="48" dur="500"/>
                                        <p:tgtEl>
                                          <p:spTgt spid="2068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1" grpId="0" build="p" autoUpdateAnimBg="0" advAuto="0"/>
      <p:bldP spid="206856" grpId="0" build="p" autoUpdateAnimBg="0"/>
      <p:bldP spid="206857" grpId="0" build="p" autoUpdateAnimBg="0"/>
      <p:bldP spid="20686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mtClean="0"/>
              <a:t>Una vista nueva</a:t>
            </a:r>
          </a:p>
        </p:txBody>
      </p:sp>
      <p:pic>
        <p:nvPicPr>
          <p:cNvPr id="24583" name="Picture 7" descr="La vista Diseño de página"/>
          <p:cNvPicPr>
            <a:picLocks noChangeAspect="1" noChangeArrowheads="1"/>
          </p:cNvPicPr>
          <p:nvPr>
            <p:ph sz="half" idx="4294967295"/>
          </p:nvPr>
        </p:nvPicPr>
        <p:blipFill>
          <a:blip r:embed="rId3"/>
          <a:srcRect/>
          <a:stretch>
            <a:fillRect/>
          </a:stretch>
        </p:blipFill>
        <p:spPr>
          <a:xfrm>
            <a:off x="0" y="909638"/>
            <a:ext cx="5651500" cy="2744787"/>
          </a:xfrm>
          <a:noFill/>
        </p:spPr>
      </p:pic>
      <p:sp>
        <p:nvSpPr>
          <p:cNvPr id="204803" name="Rectangle 4"/>
          <p:cNvSpPr>
            <a:spLocks noChangeArrowheads="1"/>
          </p:cNvSpPr>
          <p:nvPr/>
        </p:nvSpPr>
        <p:spPr bwMode="auto">
          <a:xfrm>
            <a:off x="6119813" y="836613"/>
            <a:ext cx="2744787" cy="1743075"/>
          </a:xfrm>
          <a:prstGeom prst="rect">
            <a:avLst/>
          </a:prstGeom>
          <a:noFill/>
          <a:ln w="9525">
            <a:noFill/>
            <a:miter lim="800000"/>
            <a:headEnd/>
            <a:tailEnd/>
          </a:ln>
        </p:spPr>
        <p:txBody>
          <a:bodyPr/>
          <a:lstStyle/>
          <a:p>
            <a:pPr>
              <a:spcBef>
                <a:spcPct val="20000"/>
              </a:spcBef>
              <a:spcAft>
                <a:spcPct val="75000"/>
              </a:spcAft>
            </a:pPr>
            <a:r>
              <a:rPr lang="es-ES_tradnl" sz="1600"/>
              <a:t>En la vista Diseño de página hay márgenes de página en la parte superior, los laterales y la parte inferior de la hoja de cálculo, y un pequeño espacio de color azul entre las hojas de cálculo. </a:t>
            </a:r>
          </a:p>
        </p:txBody>
      </p:sp>
      <p:sp>
        <p:nvSpPr>
          <p:cNvPr id="24581"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04805" name="Rectangle 6"/>
          <p:cNvSpPr>
            <a:spLocks noChangeArrowheads="1"/>
          </p:cNvSpPr>
          <p:nvPr/>
        </p:nvSpPr>
        <p:spPr bwMode="auto">
          <a:xfrm>
            <a:off x="277813" y="3994150"/>
            <a:ext cx="5926137" cy="450850"/>
          </a:xfrm>
          <a:prstGeom prst="rect">
            <a:avLst/>
          </a:prstGeom>
          <a:noFill/>
          <a:ln w="9525">
            <a:noFill/>
            <a:miter lim="800000"/>
            <a:headEnd/>
            <a:tailEnd/>
          </a:ln>
        </p:spPr>
        <p:txBody>
          <a:bodyPr/>
          <a:lstStyle/>
          <a:p>
            <a:pPr>
              <a:spcBef>
                <a:spcPct val="20000"/>
              </a:spcBef>
              <a:spcAft>
                <a:spcPct val="75000"/>
              </a:spcAft>
            </a:pPr>
            <a:r>
              <a:rPr lang="es-ES_tradnl" dirty="0"/>
              <a:t>Otras ventajas de la nueva vista:</a:t>
            </a:r>
          </a:p>
        </p:txBody>
      </p:sp>
      <p:sp>
        <p:nvSpPr>
          <p:cNvPr id="204808" name="Rectangle 8"/>
          <p:cNvSpPr>
            <a:spLocks noChangeArrowheads="1"/>
          </p:cNvSpPr>
          <p:nvPr/>
        </p:nvSpPr>
        <p:spPr bwMode="auto">
          <a:xfrm>
            <a:off x="242888" y="4421188"/>
            <a:ext cx="5940425" cy="1687512"/>
          </a:xfrm>
          <a:prstGeom prst="rect">
            <a:avLst/>
          </a:prstGeom>
          <a:noFill/>
          <a:ln w="9525">
            <a:noFill/>
            <a:miter lim="800000"/>
            <a:headEnd/>
            <a:tailEnd/>
          </a:ln>
        </p:spPr>
        <p:txBody>
          <a:bodyPr>
            <a:spAutoFit/>
          </a:bodyPr>
          <a:lstStyle/>
          <a:p>
            <a:pPr marL="176213" indent="-176213">
              <a:spcBef>
                <a:spcPct val="20000"/>
              </a:spcBef>
              <a:spcAft>
                <a:spcPct val="35000"/>
              </a:spcAft>
              <a:buFontTx/>
              <a:buChar char="•"/>
            </a:pPr>
            <a:r>
              <a:rPr lang="es-ES_tradnl" sz="1700" dirty="0"/>
              <a:t>No es necesario usar Vista preliminar para detectar problemas de diseño antes de imprimir. </a:t>
            </a:r>
          </a:p>
          <a:p>
            <a:pPr marL="176213" indent="-176213">
              <a:spcBef>
                <a:spcPct val="20000"/>
              </a:spcBef>
              <a:spcAft>
                <a:spcPct val="35000"/>
              </a:spcAft>
              <a:buFontTx/>
              <a:buChar char="•"/>
            </a:pPr>
            <a:r>
              <a:rPr lang="es-ES_tradnl" sz="1700" dirty="0"/>
              <a:t>Ahora es más fácil agregar encabezados y pies de página. </a:t>
            </a:r>
          </a:p>
          <a:p>
            <a:pPr marL="176213" indent="-176213">
              <a:spcBef>
                <a:spcPct val="20000"/>
              </a:spcBef>
              <a:spcAft>
                <a:spcPct val="35000"/>
              </a:spcAft>
              <a:buFontTx/>
              <a:buChar char="•"/>
            </a:pPr>
            <a:r>
              <a:rPr lang="es-ES_tradnl" sz="1700" dirty="0"/>
              <a:t>Puede ver hojas de cálculo diferentes en vistas distintas</a:t>
            </a:r>
            <a:r>
              <a:rPr lang="es-ES_tradnl" sz="1700" dirty="0">
                <a:solidFill>
                  <a:srgbClr val="FFCC00"/>
                </a:solidFill>
              </a:rPr>
              <a:t>.</a:t>
            </a:r>
          </a:p>
        </p:txBody>
      </p:sp>
      <p:sp>
        <p:nvSpPr>
          <p:cNvPr id="204809" name="Rectangle 9"/>
          <p:cNvSpPr>
            <a:spLocks noChangeArrowheads="1"/>
          </p:cNvSpPr>
          <p:nvPr/>
        </p:nvSpPr>
        <p:spPr bwMode="auto">
          <a:xfrm>
            <a:off x="6119813" y="2778125"/>
            <a:ext cx="2744787" cy="1063625"/>
          </a:xfrm>
          <a:prstGeom prst="rect">
            <a:avLst/>
          </a:prstGeom>
          <a:noFill/>
          <a:ln w="9525">
            <a:noFill/>
            <a:miter lim="800000"/>
            <a:headEnd/>
            <a:tailEnd/>
          </a:ln>
        </p:spPr>
        <p:txBody>
          <a:bodyPr/>
          <a:lstStyle/>
          <a:p>
            <a:pPr>
              <a:spcBef>
                <a:spcPct val="20000"/>
              </a:spcBef>
              <a:spcAft>
                <a:spcPct val="75000"/>
              </a:spcAft>
            </a:pPr>
            <a:r>
              <a:rPr lang="es-ES_tradnl" sz="1600"/>
              <a:t>Las reglas de la parte superior y de los laterales sirven para ajustar los márgenes.</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4803">
                                            <p:txEl>
                                              <p:pRg st="0" end="0"/>
                                            </p:txEl>
                                          </p:spTgt>
                                        </p:tgtEl>
                                        <p:attrNameLst>
                                          <p:attrName>style.visibility</p:attrName>
                                        </p:attrNameLst>
                                      </p:cBhvr>
                                      <p:to>
                                        <p:strVal val="visible"/>
                                      </p:to>
                                    </p:set>
                                    <p:animEffect transition="in" filter="slide(fromTop)">
                                      <p:cBhvr>
                                        <p:cTn id="7" dur="500"/>
                                        <p:tgtEl>
                                          <p:spTgt spid="204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4809">
                                            <p:txEl>
                                              <p:pRg st="0" end="0"/>
                                            </p:txEl>
                                          </p:spTgt>
                                        </p:tgtEl>
                                        <p:attrNameLst>
                                          <p:attrName>style.visibility</p:attrName>
                                        </p:attrNameLst>
                                      </p:cBhvr>
                                      <p:to>
                                        <p:strVal val="visible"/>
                                      </p:to>
                                    </p:set>
                                    <p:animEffect transition="in" filter="slide(fromTop)">
                                      <p:cBhvr>
                                        <p:cTn id="12" dur="500"/>
                                        <p:tgtEl>
                                          <p:spTgt spid="20480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4805">
                                            <p:txEl>
                                              <p:pRg st="0" end="0"/>
                                            </p:txEl>
                                          </p:spTgt>
                                        </p:tgtEl>
                                        <p:attrNameLst>
                                          <p:attrName>style.visibility</p:attrName>
                                        </p:attrNameLst>
                                      </p:cBhvr>
                                      <p:to>
                                        <p:strVal val="visible"/>
                                      </p:to>
                                    </p:set>
                                    <p:animEffect transition="in" filter="slide(fromLeft)">
                                      <p:cBhvr>
                                        <p:cTn id="17" dur="500"/>
                                        <p:tgtEl>
                                          <p:spTgt spid="20480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4808">
                                            <p:txEl>
                                              <p:pRg st="0" end="0"/>
                                            </p:txEl>
                                          </p:spTgt>
                                        </p:tgtEl>
                                        <p:attrNameLst>
                                          <p:attrName>style.visibility</p:attrName>
                                        </p:attrNameLst>
                                      </p:cBhvr>
                                      <p:to>
                                        <p:strVal val="visible"/>
                                      </p:to>
                                    </p:set>
                                    <p:animEffect transition="in" filter="checkerboard(across)">
                                      <p:cBhvr>
                                        <p:cTn id="22" dur="500"/>
                                        <p:tgtEl>
                                          <p:spTgt spid="20480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08">
                                            <p:txEl>
                                              <p:pRg st="1" end="1"/>
                                            </p:txEl>
                                          </p:spTgt>
                                        </p:tgtEl>
                                        <p:attrNameLst>
                                          <p:attrName>style.visibility</p:attrName>
                                        </p:attrNameLst>
                                      </p:cBhvr>
                                      <p:to>
                                        <p:strVal val="visible"/>
                                      </p:to>
                                    </p:set>
                                    <p:animEffect transition="in" filter="checkerboard(across)">
                                      <p:cBhvr>
                                        <p:cTn id="27" dur="500"/>
                                        <p:tgtEl>
                                          <p:spTgt spid="20480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04808">
                                            <p:txEl>
                                              <p:pRg st="2" end="2"/>
                                            </p:txEl>
                                          </p:spTgt>
                                        </p:tgtEl>
                                        <p:attrNameLst>
                                          <p:attrName>style.visibility</p:attrName>
                                        </p:attrNameLst>
                                      </p:cBhvr>
                                      <p:to>
                                        <p:strVal val="visible"/>
                                      </p:to>
                                    </p:set>
                                    <p:animEffect transition="in" filter="checkerboard(across)">
                                      <p:cBhvr>
                                        <p:cTn id="32" dur="500"/>
                                        <p:tgtEl>
                                          <p:spTgt spid="2048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utoUpdateAnimBg="0" advAuto="0"/>
      <p:bldP spid="204805" grpId="0" build="p" autoUpdateAnimBg="0"/>
      <p:bldP spid="204808" grpId="0" build="p" autoUpdateAnimBg="0"/>
      <p:bldP spid="20480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3"/>
          <p:cNvSpPr>
            <a:spLocks noGrp="1" noChangeArrowheads="1"/>
          </p:cNvSpPr>
          <p:nvPr>
            <p:ph type="title" idx="4294967295"/>
          </p:nvPr>
        </p:nvSpPr>
        <p:spPr>
          <a:xfrm>
            <a:off x="239713" y="271318"/>
            <a:ext cx="8904287" cy="614363"/>
          </a:xfrm>
        </p:spPr>
        <p:txBody>
          <a:bodyPr>
            <a:normAutofit fontScale="90000"/>
          </a:bodyPr>
          <a:lstStyle/>
          <a:p>
            <a:pPr eaLnBrk="1" hangingPunct="1"/>
            <a:r>
              <a:rPr lang="es-ES_tradnl" dirty="0" smtClean="0"/>
              <a:t>Trabajar con diferentes resoluciones de pantalla</a:t>
            </a:r>
          </a:p>
        </p:txBody>
      </p:sp>
      <p:pic>
        <p:nvPicPr>
          <p:cNvPr id="208904" name="Picture 8" descr="El grupo Mostrar u ocultar en la ficha Ver en alta resolución, con todos los comandos del grupo mostrados; y en baja resolución, en la que sólo se muestra el botón Mostrar u ocultar"/>
          <p:cNvPicPr>
            <a:picLocks noChangeAspect="1" noChangeArrowheads="1"/>
          </p:cNvPicPr>
          <p:nvPr>
            <p:ph sz="half" idx="4294967295"/>
          </p:nvPr>
        </p:nvPicPr>
        <p:blipFill>
          <a:blip r:embed="rId3"/>
          <a:srcRect/>
          <a:stretch>
            <a:fillRect/>
          </a:stretch>
        </p:blipFill>
        <p:spPr>
          <a:xfrm>
            <a:off x="235527" y="1463386"/>
            <a:ext cx="5651500" cy="2582863"/>
          </a:xfrm>
          <a:noFill/>
        </p:spPr>
      </p:pic>
      <p:sp>
        <p:nvSpPr>
          <p:cNvPr id="208899" name="Rectangle 4"/>
          <p:cNvSpPr>
            <a:spLocks noChangeArrowheads="1"/>
          </p:cNvSpPr>
          <p:nvPr/>
        </p:nvSpPr>
        <p:spPr bwMode="auto">
          <a:xfrm>
            <a:off x="6119813" y="819150"/>
            <a:ext cx="2744787" cy="2763838"/>
          </a:xfrm>
          <a:prstGeom prst="rect">
            <a:avLst/>
          </a:prstGeom>
          <a:noFill/>
          <a:ln w="9525">
            <a:noFill/>
            <a:miter lim="800000"/>
            <a:headEnd/>
            <a:tailEnd/>
          </a:ln>
        </p:spPr>
        <p:txBody>
          <a:bodyPr/>
          <a:lstStyle/>
          <a:p>
            <a:pPr>
              <a:spcBef>
                <a:spcPct val="20000"/>
              </a:spcBef>
              <a:spcAft>
                <a:spcPct val="75000"/>
              </a:spcAft>
            </a:pPr>
            <a:r>
              <a:rPr lang="es-ES_tradnl" sz="2000"/>
              <a:t>Todo lo que se ha descrito hasta ahora es aplicable si la pantalla está definida en una resolución alta y la ventana de Excel está maximizada. </a:t>
            </a:r>
          </a:p>
          <a:p>
            <a:pPr>
              <a:spcBef>
                <a:spcPct val="20000"/>
              </a:spcBef>
              <a:spcAft>
                <a:spcPct val="75000"/>
              </a:spcAft>
            </a:pPr>
            <a:r>
              <a:rPr lang="es-ES_tradnl" sz="2000"/>
              <a:t>Si no es así, la apariencia cambia. </a:t>
            </a:r>
          </a:p>
        </p:txBody>
      </p:sp>
      <p:sp>
        <p:nvSpPr>
          <p:cNvPr id="25605"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08902" name="Rectangle 6"/>
          <p:cNvSpPr>
            <a:spLocks noChangeArrowheads="1"/>
          </p:cNvSpPr>
          <p:nvPr/>
        </p:nvSpPr>
        <p:spPr bwMode="auto">
          <a:xfrm>
            <a:off x="260350" y="4445000"/>
            <a:ext cx="5961063" cy="1477963"/>
          </a:xfrm>
          <a:prstGeom prst="rect">
            <a:avLst/>
          </a:prstGeom>
          <a:noFill/>
          <a:ln w="9525">
            <a:noFill/>
            <a:miter lim="800000"/>
            <a:headEnd/>
            <a:tailEnd/>
          </a:ln>
        </p:spPr>
        <p:txBody>
          <a:bodyPr>
            <a:spAutoFit/>
          </a:bodyPr>
          <a:lstStyle/>
          <a:p>
            <a:pPr marL="223838" indent="-223838">
              <a:spcBef>
                <a:spcPct val="20000"/>
              </a:spcBef>
              <a:spcAft>
                <a:spcPct val="45000"/>
              </a:spcAft>
              <a:buFontTx/>
              <a:buChar char="•"/>
            </a:pPr>
            <a:r>
              <a:rPr lang="es-ES_tradnl" b="1" dirty="0"/>
              <a:t>En baja resolución.</a:t>
            </a:r>
            <a:r>
              <a:rPr lang="es-ES_tradnl" dirty="0"/>
              <a:t> Si la pantalla está definida en una resolución baja, por ejemplo en 800 por 600 píxeles, algunos grupos de la cinta de opciones mostrarán únicamente el nombre del grupo, no los comandos del grupo. </a:t>
            </a:r>
          </a:p>
        </p:txBody>
      </p:sp>
      <p:sp>
        <p:nvSpPr>
          <p:cNvPr id="208903" name="Rectangle 7"/>
          <p:cNvSpPr>
            <a:spLocks noChangeArrowheads="1"/>
          </p:cNvSpPr>
          <p:nvPr/>
        </p:nvSpPr>
        <p:spPr bwMode="auto">
          <a:xfrm>
            <a:off x="260350" y="4019550"/>
            <a:ext cx="5934075" cy="401638"/>
          </a:xfrm>
          <a:prstGeom prst="rect">
            <a:avLst/>
          </a:prstGeom>
          <a:noFill/>
          <a:ln w="9525">
            <a:noFill/>
            <a:miter lim="800000"/>
            <a:headEnd/>
            <a:tailEnd/>
          </a:ln>
        </p:spPr>
        <p:txBody>
          <a:bodyPr/>
          <a:lstStyle/>
          <a:p>
            <a:pPr>
              <a:spcBef>
                <a:spcPct val="20000"/>
              </a:spcBef>
              <a:spcAft>
                <a:spcPct val="75000"/>
              </a:spcAft>
            </a:pPr>
            <a:r>
              <a:rPr lang="es-ES_tradnl" dirty="0"/>
              <a:t>¿Cuándo y cómo cambia la apariencia?</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08904"/>
                                        </p:tgtEl>
                                        <p:attrNameLst>
                                          <p:attrName>style.visibility</p:attrName>
                                        </p:attrNameLst>
                                      </p:cBhvr>
                                      <p:to>
                                        <p:strVal val="visible"/>
                                      </p:to>
                                    </p:set>
                                    <p:animEffect transition="in" filter="slide(fromTop)">
                                      <p:cBhvr>
                                        <p:cTn id="7" dur="500"/>
                                        <p:tgtEl>
                                          <p:spTgt spid="20890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8899">
                                            <p:txEl>
                                              <p:pRg st="0" end="0"/>
                                            </p:txEl>
                                          </p:spTgt>
                                        </p:tgtEl>
                                        <p:attrNameLst>
                                          <p:attrName>style.visibility</p:attrName>
                                        </p:attrNameLst>
                                      </p:cBhvr>
                                      <p:to>
                                        <p:strVal val="visible"/>
                                      </p:to>
                                    </p:set>
                                    <p:animEffect transition="in" filter="slide(fromTop)">
                                      <p:cBhvr>
                                        <p:cTn id="12" dur="500"/>
                                        <p:tgtEl>
                                          <p:spTgt spid="2088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08899">
                                            <p:txEl>
                                              <p:pRg st="1" end="1"/>
                                            </p:txEl>
                                          </p:spTgt>
                                        </p:tgtEl>
                                        <p:attrNameLst>
                                          <p:attrName>style.visibility</p:attrName>
                                        </p:attrNameLst>
                                      </p:cBhvr>
                                      <p:to>
                                        <p:strVal val="visible"/>
                                      </p:to>
                                    </p:set>
                                    <p:animEffect transition="in" filter="slide(fromTop)">
                                      <p:cBhvr>
                                        <p:cTn id="17" dur="500"/>
                                        <p:tgtEl>
                                          <p:spTgt spid="2088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08903">
                                            <p:txEl>
                                              <p:pRg st="0" end="0"/>
                                            </p:txEl>
                                          </p:spTgt>
                                        </p:tgtEl>
                                        <p:attrNameLst>
                                          <p:attrName>style.visibility</p:attrName>
                                        </p:attrNameLst>
                                      </p:cBhvr>
                                      <p:to>
                                        <p:strVal val="visible"/>
                                      </p:to>
                                    </p:set>
                                    <p:animEffect transition="in" filter="slide(fromLeft)">
                                      <p:cBhvr>
                                        <p:cTn id="22" dur="500"/>
                                        <p:tgtEl>
                                          <p:spTgt spid="20890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8902">
                                            <p:txEl>
                                              <p:pRg st="0" end="0"/>
                                            </p:txEl>
                                          </p:spTgt>
                                        </p:tgtEl>
                                        <p:attrNameLst>
                                          <p:attrName>style.visibility</p:attrName>
                                        </p:attrNameLst>
                                      </p:cBhvr>
                                      <p:to>
                                        <p:strVal val="visible"/>
                                      </p:to>
                                    </p:set>
                                    <p:animEffect transition="in" filter="checkerboard(across)">
                                      <p:cBhvr>
                                        <p:cTn id="27" dur="500"/>
                                        <p:tgtEl>
                                          <p:spTgt spid="20890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build="p" autoUpdateAnimBg="0"/>
      <p:bldP spid="208902" grpId="0" build="p" autoUpdateAnimBg="0"/>
      <p:bldP spid="20890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mtClean="0"/>
              <a:t>Trabajar con diferentes resoluciones de pantalla</a:t>
            </a:r>
          </a:p>
        </p:txBody>
      </p:sp>
      <p:pic>
        <p:nvPicPr>
          <p:cNvPr id="26632" name="Picture 8" descr="El grupo Mostrar u ocultar en la ficha Ver en alta resolución, con todos los comandos del grupo mostrados; y en baja resolución, en la que sólo se muestra el botón Mostrar u ocultar"/>
          <p:cNvPicPr>
            <a:picLocks noChangeAspect="1" noChangeArrowheads="1"/>
          </p:cNvPicPr>
          <p:nvPr>
            <p:ph sz="half" idx="4294967295"/>
          </p:nvPr>
        </p:nvPicPr>
        <p:blipFill>
          <a:blip r:embed="rId3"/>
          <a:srcRect/>
          <a:stretch>
            <a:fillRect/>
          </a:stretch>
        </p:blipFill>
        <p:spPr>
          <a:xfrm>
            <a:off x="0" y="895350"/>
            <a:ext cx="5651500" cy="2582863"/>
          </a:xfrm>
          <a:noFill/>
        </p:spPr>
      </p:pic>
      <p:sp>
        <p:nvSpPr>
          <p:cNvPr id="26628" name="Rectangle 4"/>
          <p:cNvSpPr>
            <a:spLocks noChangeArrowheads="1"/>
          </p:cNvSpPr>
          <p:nvPr/>
        </p:nvSpPr>
        <p:spPr bwMode="auto">
          <a:xfrm>
            <a:off x="6119813" y="819150"/>
            <a:ext cx="2744787" cy="2763838"/>
          </a:xfrm>
          <a:prstGeom prst="rect">
            <a:avLst/>
          </a:prstGeom>
          <a:noFill/>
          <a:ln w="9525">
            <a:noFill/>
            <a:miter lim="800000"/>
            <a:headEnd/>
            <a:tailEnd/>
          </a:ln>
        </p:spPr>
        <p:txBody>
          <a:bodyPr/>
          <a:lstStyle/>
          <a:p>
            <a:pPr>
              <a:spcBef>
                <a:spcPct val="20000"/>
              </a:spcBef>
              <a:spcAft>
                <a:spcPct val="75000"/>
              </a:spcAft>
            </a:pPr>
            <a:r>
              <a:rPr lang="es-ES_tradnl" sz="2000"/>
              <a:t>Todo lo que se ha descrito hasta ahora es aplicable si la pantalla está definida en una resolución alta y la ventana de Excel está maximizada. </a:t>
            </a:r>
          </a:p>
          <a:p>
            <a:pPr>
              <a:spcBef>
                <a:spcPct val="20000"/>
              </a:spcBef>
              <a:spcAft>
                <a:spcPct val="75000"/>
              </a:spcAft>
            </a:pPr>
            <a:r>
              <a:rPr lang="es-ES_tradnl" sz="2000"/>
              <a:t>Si no es así, la apariencia cambia. </a:t>
            </a:r>
          </a:p>
        </p:txBody>
      </p:sp>
      <p:sp>
        <p:nvSpPr>
          <p:cNvPr id="26629"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10949" name="Rectangle 6"/>
          <p:cNvSpPr>
            <a:spLocks noChangeArrowheads="1"/>
          </p:cNvSpPr>
          <p:nvPr/>
        </p:nvSpPr>
        <p:spPr bwMode="auto">
          <a:xfrm>
            <a:off x="260350" y="4316413"/>
            <a:ext cx="5961063" cy="641350"/>
          </a:xfrm>
          <a:prstGeom prst="rect">
            <a:avLst/>
          </a:prstGeom>
          <a:noFill/>
          <a:ln w="9525">
            <a:noFill/>
            <a:miter lim="800000"/>
            <a:headEnd/>
            <a:tailEnd/>
          </a:ln>
        </p:spPr>
        <p:txBody>
          <a:bodyPr>
            <a:spAutoFit/>
          </a:bodyPr>
          <a:lstStyle/>
          <a:p>
            <a:pPr marL="223838" indent="-223838">
              <a:spcBef>
                <a:spcPct val="20000"/>
              </a:spcBef>
              <a:spcAft>
                <a:spcPct val="45000"/>
              </a:spcAft>
              <a:buFontTx/>
              <a:buChar char="•"/>
            </a:pPr>
            <a:r>
              <a:rPr lang="es-ES_tradnl" b="1" dirty="0"/>
              <a:t>Cuando la ventana de Excel no está maximizada. </a:t>
            </a:r>
            <a:r>
              <a:rPr lang="es-ES_tradnl" dirty="0"/>
              <a:t>Algunos grupos sólo mostrarán el nombre del grupo</a:t>
            </a:r>
            <a:r>
              <a:rPr lang="es-ES_tradnl" dirty="0">
                <a:solidFill>
                  <a:srgbClr val="FFCC00"/>
                </a:solidFill>
              </a:rPr>
              <a:t>. </a:t>
            </a:r>
          </a:p>
        </p:txBody>
      </p:sp>
      <p:sp>
        <p:nvSpPr>
          <p:cNvPr id="26631" name="Rectangle 7"/>
          <p:cNvSpPr>
            <a:spLocks noChangeArrowheads="1"/>
          </p:cNvSpPr>
          <p:nvPr/>
        </p:nvSpPr>
        <p:spPr bwMode="auto">
          <a:xfrm>
            <a:off x="260350" y="4019550"/>
            <a:ext cx="5934075" cy="401638"/>
          </a:xfrm>
          <a:prstGeom prst="rect">
            <a:avLst/>
          </a:prstGeom>
          <a:noFill/>
          <a:ln w="9525">
            <a:noFill/>
            <a:miter lim="800000"/>
            <a:headEnd/>
            <a:tailEnd/>
          </a:ln>
        </p:spPr>
        <p:txBody>
          <a:bodyPr/>
          <a:lstStyle/>
          <a:p>
            <a:pPr>
              <a:spcBef>
                <a:spcPct val="20000"/>
              </a:spcBef>
              <a:spcAft>
                <a:spcPct val="75000"/>
              </a:spcAft>
            </a:pPr>
            <a:r>
              <a:rPr lang="es-ES_tradnl" dirty="0"/>
              <a:t>¿Cuándo y cómo cambia la apariencia?</a:t>
            </a:r>
          </a:p>
        </p:txBody>
      </p:sp>
      <p:sp>
        <p:nvSpPr>
          <p:cNvPr id="210952" name="Rectangle 9"/>
          <p:cNvSpPr>
            <a:spLocks noChangeArrowheads="1"/>
          </p:cNvSpPr>
          <p:nvPr/>
        </p:nvSpPr>
        <p:spPr bwMode="auto">
          <a:xfrm>
            <a:off x="260350" y="5040313"/>
            <a:ext cx="5961063" cy="1200150"/>
          </a:xfrm>
          <a:prstGeom prst="rect">
            <a:avLst/>
          </a:prstGeom>
          <a:noFill/>
          <a:ln w="9525">
            <a:noFill/>
            <a:miter lim="800000"/>
            <a:headEnd/>
            <a:tailEnd/>
          </a:ln>
        </p:spPr>
        <p:txBody>
          <a:bodyPr>
            <a:spAutoFit/>
          </a:bodyPr>
          <a:lstStyle/>
          <a:p>
            <a:pPr marL="223838" indent="-223838">
              <a:spcBef>
                <a:spcPct val="20000"/>
              </a:spcBef>
              <a:spcAft>
                <a:spcPct val="45000"/>
              </a:spcAft>
              <a:buFontTx/>
              <a:buChar char="•"/>
            </a:pPr>
            <a:r>
              <a:rPr lang="es-ES_tradnl" b="1" dirty="0"/>
              <a:t>Con equipos </a:t>
            </a:r>
            <a:r>
              <a:rPr lang="es-ES_tradnl" b="1" dirty="0" err="1"/>
              <a:t>Tablet</a:t>
            </a:r>
            <a:r>
              <a:rPr lang="es-ES_tradnl" b="1" dirty="0"/>
              <a:t> PC.</a:t>
            </a:r>
            <a:r>
              <a:rPr lang="es-ES_tradnl" dirty="0"/>
              <a:t> En estos equipos con pantallas pequeñas, la cinta de opciones se ajusta para mostrar versiones más pequeñas de las fichas y grupos.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10949">
                                            <p:txEl>
                                              <p:pRg st="0" end="0"/>
                                            </p:txEl>
                                          </p:spTgt>
                                        </p:tgtEl>
                                        <p:attrNameLst>
                                          <p:attrName>style.visibility</p:attrName>
                                        </p:attrNameLst>
                                      </p:cBhvr>
                                      <p:to>
                                        <p:strVal val="visible"/>
                                      </p:to>
                                    </p:set>
                                    <p:animEffect transition="in" filter="checkerboard(across)">
                                      <p:cBhvr>
                                        <p:cTn id="7" dur="500"/>
                                        <p:tgtEl>
                                          <p:spTgt spid="2109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0952">
                                            <p:txEl>
                                              <p:pRg st="0" end="0"/>
                                            </p:txEl>
                                          </p:spTgt>
                                        </p:tgtEl>
                                        <p:attrNameLst>
                                          <p:attrName>style.visibility</p:attrName>
                                        </p:attrNameLst>
                                      </p:cBhvr>
                                      <p:to>
                                        <p:strVal val="visible"/>
                                      </p:to>
                                    </p:set>
                                    <p:animEffect transition="in" filter="checkerboard(across)">
                                      <p:cBhvr>
                                        <p:cTn id="12" dur="500"/>
                                        <p:tgtEl>
                                          <p:spTgt spid="21095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9" grpId="0" build="p" autoUpdateAnimBg="0" advAuto="0"/>
      <p:bldP spid="21095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SV" dirty="0" smtClean="0"/>
              <a:t>NUEVO FORMATO DE ARCHIVO</a:t>
            </a:r>
            <a:endParaRPr lang="es-ES" dirty="0"/>
          </a:p>
        </p:txBody>
      </p:sp>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p:cNvSpPr>
            <a:spLocks noGrp="1" noChangeArrowheads="1"/>
          </p:cNvSpPr>
          <p:nvPr>
            <p:ph type="title" idx="4294967295"/>
          </p:nvPr>
        </p:nvSpPr>
        <p:spPr>
          <a:xfrm>
            <a:off x="0" y="73025"/>
            <a:ext cx="8027988" cy="614363"/>
          </a:xfrm>
        </p:spPr>
        <p:txBody>
          <a:bodyPr>
            <a:normAutofit fontScale="90000"/>
          </a:bodyPr>
          <a:lstStyle/>
          <a:p>
            <a:pPr eaLnBrk="1" hangingPunct="1"/>
            <a:r>
              <a:rPr lang="es-ES_tradnl" smtClean="0"/>
              <a:t>Un nuevo formato de archivo</a:t>
            </a:r>
          </a:p>
        </p:txBody>
      </p:sp>
      <p:pic>
        <p:nvPicPr>
          <p:cNvPr id="131079" name="Picture 7" descr="Imagen conceptual de una hoja de cálculo que se abre en Excel 2007 y en Excel 2003"/>
          <p:cNvPicPr>
            <a:picLocks noChangeAspect="1" noChangeArrowheads="1"/>
          </p:cNvPicPr>
          <p:nvPr>
            <p:ph sz="half" idx="4294967295"/>
          </p:nvPr>
        </p:nvPicPr>
        <p:blipFill>
          <a:blip r:embed="rId3"/>
          <a:srcRect/>
          <a:stretch>
            <a:fillRect/>
          </a:stretch>
        </p:blipFill>
        <p:spPr>
          <a:xfrm>
            <a:off x="0" y="912813"/>
            <a:ext cx="5662613" cy="2093623"/>
          </a:xfrm>
          <a:noFill/>
        </p:spPr>
      </p:pic>
      <p:sp>
        <p:nvSpPr>
          <p:cNvPr id="131075" name="Rectangle 4"/>
          <p:cNvSpPr>
            <a:spLocks noChangeArrowheads="1"/>
          </p:cNvSpPr>
          <p:nvPr/>
        </p:nvSpPr>
        <p:spPr bwMode="auto">
          <a:xfrm>
            <a:off x="6119813" y="801688"/>
            <a:ext cx="2744787" cy="2960687"/>
          </a:xfrm>
          <a:prstGeom prst="rect">
            <a:avLst/>
          </a:prstGeom>
          <a:noFill/>
          <a:ln w="9525">
            <a:noFill/>
            <a:miter lim="800000"/>
            <a:headEnd/>
            <a:tailEnd/>
          </a:ln>
        </p:spPr>
        <p:txBody>
          <a:bodyPr/>
          <a:lstStyle/>
          <a:p>
            <a:pPr>
              <a:spcBef>
                <a:spcPct val="20000"/>
              </a:spcBef>
              <a:spcAft>
                <a:spcPct val="75000"/>
              </a:spcAft>
            </a:pPr>
            <a:r>
              <a:rPr lang="es-ES_tradnl" sz="2000" dirty="0"/>
              <a:t>Excel tiene un nuevo formato de archivo.</a:t>
            </a:r>
          </a:p>
          <a:p>
            <a:pPr>
              <a:spcBef>
                <a:spcPct val="20000"/>
              </a:spcBef>
              <a:spcAft>
                <a:spcPct val="75000"/>
              </a:spcAft>
            </a:pPr>
            <a:r>
              <a:rPr lang="es-ES_tradnl" sz="2000" dirty="0"/>
              <a:t>Pero puede seguir abriendo y modificando libros antiguos, y compartir archivos con personas que no tienen Excel 2007. </a:t>
            </a:r>
          </a:p>
        </p:txBody>
      </p:sp>
      <p:sp>
        <p:nvSpPr>
          <p:cNvPr id="131077" name="Rectangle 5"/>
          <p:cNvSpPr>
            <a:spLocks noChangeArrowheads="1"/>
          </p:cNvSpPr>
          <p:nvPr/>
        </p:nvSpPr>
        <p:spPr bwMode="auto">
          <a:xfrm>
            <a:off x="236249" y="3162877"/>
            <a:ext cx="5727700" cy="458788"/>
          </a:xfrm>
          <a:prstGeom prst="rect">
            <a:avLst/>
          </a:prstGeom>
          <a:noFill/>
          <a:ln w="9525">
            <a:noFill/>
            <a:miter lim="800000"/>
            <a:headEnd/>
            <a:tailEnd/>
          </a:ln>
        </p:spPr>
        <p:txBody>
          <a:bodyPr/>
          <a:lstStyle/>
          <a:p>
            <a:pPr>
              <a:spcBef>
                <a:spcPct val="20000"/>
              </a:spcBef>
              <a:spcAft>
                <a:spcPct val="75000"/>
              </a:spcAft>
            </a:pPr>
            <a:r>
              <a:rPr lang="es-ES_tradnl" dirty="0"/>
              <a:t>El nuevo formato de archivo proporciona mayor seguridad para los archivos, reduce el riesgo de que resulten dañados, reduce el tamaño de archivo y ofrece nuevas características. </a:t>
            </a:r>
          </a:p>
        </p:txBody>
      </p:sp>
      <p:sp>
        <p:nvSpPr>
          <p:cNvPr id="53254" name="Line 6"/>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pic>
        <p:nvPicPr>
          <p:cNvPr id="8" name="Picture 7" descr="Imágenes conceptuales de los formatos de archivos de Excel"/>
          <p:cNvPicPr>
            <a:picLocks noChangeAspect="1" noChangeArrowheads="1"/>
          </p:cNvPicPr>
          <p:nvPr/>
        </p:nvPicPr>
        <p:blipFill>
          <a:blip r:embed="rId4">
            <a:lum bright="-20000" contrast="30000"/>
          </a:blip>
          <a:srcRect/>
          <a:stretch>
            <a:fillRect/>
          </a:stretch>
        </p:blipFill>
        <p:spPr>
          <a:xfrm>
            <a:off x="180109" y="4419599"/>
            <a:ext cx="5651500" cy="2258292"/>
          </a:xfrm>
          <a:prstGeom prst="rect">
            <a:avLst/>
          </a:prstGeom>
          <a:noFill/>
        </p:spPr>
      </p:pic>
      <p:sp>
        <p:nvSpPr>
          <p:cNvPr id="9" name="Rectangle 4"/>
          <p:cNvSpPr>
            <a:spLocks noChangeArrowheads="1"/>
          </p:cNvSpPr>
          <p:nvPr/>
        </p:nvSpPr>
        <p:spPr bwMode="auto">
          <a:xfrm>
            <a:off x="6078249" y="4504458"/>
            <a:ext cx="2744787" cy="1840923"/>
          </a:xfrm>
          <a:prstGeom prst="rect">
            <a:avLst/>
          </a:prstGeom>
          <a:noFill/>
          <a:ln w="9525">
            <a:noFill/>
            <a:miter lim="800000"/>
            <a:headEnd/>
            <a:tailEnd/>
          </a:ln>
        </p:spPr>
        <p:txBody>
          <a:bodyPr/>
          <a:lstStyle/>
          <a:p>
            <a:pPr>
              <a:spcBef>
                <a:spcPct val="20000"/>
              </a:spcBef>
              <a:spcAft>
                <a:spcPct val="75000"/>
              </a:spcAft>
            </a:pPr>
            <a:r>
              <a:rPr lang="es-ES_tradnl" sz="2000" dirty="0"/>
              <a:t>En Excel 2007, puede abrir archivos creados en Excel 95 hasta Excel 2003.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1079"/>
                                        </p:tgtEl>
                                        <p:attrNameLst>
                                          <p:attrName>style.visibility</p:attrName>
                                        </p:attrNameLst>
                                      </p:cBhvr>
                                      <p:to>
                                        <p:strVal val="visible"/>
                                      </p:to>
                                    </p:set>
                                    <p:animEffect transition="in" filter="slide(fromTop)">
                                      <p:cBhvr>
                                        <p:cTn id="7" dur="500"/>
                                        <p:tgtEl>
                                          <p:spTgt spid="13107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1075">
                                            <p:txEl>
                                              <p:pRg st="0" end="0"/>
                                            </p:txEl>
                                          </p:spTgt>
                                        </p:tgtEl>
                                        <p:attrNameLst>
                                          <p:attrName>style.visibility</p:attrName>
                                        </p:attrNameLst>
                                      </p:cBhvr>
                                      <p:to>
                                        <p:strVal val="visible"/>
                                      </p:to>
                                    </p:set>
                                    <p:animEffect transition="in" filter="slide(fromTop)">
                                      <p:cBhvr>
                                        <p:cTn id="12" dur="500"/>
                                        <p:tgtEl>
                                          <p:spTgt spid="131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31075">
                                            <p:txEl>
                                              <p:pRg st="1" end="1"/>
                                            </p:txEl>
                                          </p:spTgt>
                                        </p:tgtEl>
                                        <p:attrNameLst>
                                          <p:attrName>style.visibility</p:attrName>
                                        </p:attrNameLst>
                                      </p:cBhvr>
                                      <p:to>
                                        <p:strVal val="visible"/>
                                      </p:to>
                                    </p:set>
                                    <p:animEffect transition="in" filter="slide(fromTop)">
                                      <p:cBhvr>
                                        <p:cTn id="17" dur="500"/>
                                        <p:tgtEl>
                                          <p:spTgt spid="131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31077">
                                            <p:txEl>
                                              <p:pRg st="0" end="0"/>
                                            </p:txEl>
                                          </p:spTgt>
                                        </p:tgtEl>
                                        <p:attrNameLst>
                                          <p:attrName>style.visibility</p:attrName>
                                        </p:attrNameLst>
                                      </p:cBhvr>
                                      <p:to>
                                        <p:strVal val="visible"/>
                                      </p:to>
                                    </p:set>
                                    <p:animEffect transition="in" filter="slide(fromLeft)">
                                      <p:cBhvr>
                                        <p:cTn id="22" dur="500"/>
                                        <p:tgtEl>
                                          <p:spTgt spid="131077">
                                            <p:txEl>
                                              <p:pRg st="0" end="0"/>
                                            </p:txEl>
                                          </p:spTgt>
                                        </p:tgtEl>
                                      </p:cBhvr>
                                    </p:animEffect>
                                  </p:childTnLst>
                                </p:cTn>
                              </p:par>
                            </p:childTnLst>
                          </p:cTn>
                        </p:par>
                        <p:par>
                          <p:cTn id="23" fill="hold">
                            <p:stCondLst>
                              <p:cond delay="500"/>
                            </p:stCondLst>
                            <p:childTnLst>
                              <p:par>
                                <p:cTn id="24" presetID="12" presetClass="entr" presetSubtype="1"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lide(fromTop)">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slide(fromTop)">
                                      <p:cBhvr>
                                        <p:cTn id="3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P spid="131077" grpId="0" build="p" autoUpdateAnimBg="0"/>
      <p:bldP spid="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mtClean="0"/>
              <a:t>Ventajas del nuevo formato </a:t>
            </a:r>
          </a:p>
        </p:txBody>
      </p:sp>
      <p:pic>
        <p:nvPicPr>
          <p:cNvPr id="239624" name="Picture 8" descr="Imagen conceptual de las mejoras de Excel: mayor seguridad, archivos más pequeños, más filas y columnas"/>
          <p:cNvPicPr>
            <a:picLocks noChangeAspect="1" noChangeArrowheads="1"/>
          </p:cNvPicPr>
          <p:nvPr>
            <p:ph sz="half" idx="4294967295"/>
          </p:nvPr>
        </p:nvPicPr>
        <p:blipFill>
          <a:blip r:embed="rId3"/>
          <a:srcRect/>
          <a:stretch>
            <a:fillRect/>
          </a:stretch>
        </p:blipFill>
        <p:spPr>
          <a:xfrm>
            <a:off x="-1" y="714375"/>
            <a:ext cx="6086475" cy="3886200"/>
          </a:xfrm>
          <a:noFill/>
        </p:spPr>
      </p:pic>
      <p:sp>
        <p:nvSpPr>
          <p:cNvPr id="239619" name="Rectangle 4"/>
          <p:cNvSpPr>
            <a:spLocks noChangeArrowheads="1"/>
          </p:cNvSpPr>
          <p:nvPr/>
        </p:nvSpPr>
        <p:spPr bwMode="auto">
          <a:xfrm>
            <a:off x="6119813" y="819150"/>
            <a:ext cx="2744787" cy="2763838"/>
          </a:xfrm>
          <a:prstGeom prst="rect">
            <a:avLst/>
          </a:prstGeom>
          <a:noFill/>
          <a:ln w="9525">
            <a:noFill/>
            <a:miter lim="800000"/>
            <a:headEnd/>
            <a:tailEnd/>
          </a:ln>
        </p:spPr>
        <p:txBody>
          <a:bodyPr/>
          <a:lstStyle/>
          <a:p>
            <a:pPr>
              <a:spcBef>
                <a:spcPct val="20000"/>
              </a:spcBef>
              <a:spcAft>
                <a:spcPct val="75000"/>
              </a:spcAft>
            </a:pPr>
            <a:r>
              <a:rPr lang="es-ES_tradnl" sz="2000"/>
              <a:t>El nuevo formato de archivo trae consigo mejoras en Excel. </a:t>
            </a:r>
          </a:p>
          <a:p>
            <a:pPr>
              <a:spcBef>
                <a:spcPct val="20000"/>
              </a:spcBef>
              <a:spcAft>
                <a:spcPct val="75000"/>
              </a:spcAft>
            </a:pPr>
            <a:endParaRPr lang="es-ES_tradnl" sz="2000"/>
          </a:p>
        </p:txBody>
      </p:sp>
      <p:sp>
        <p:nvSpPr>
          <p:cNvPr id="57349"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39622" name="Rectangle 6"/>
          <p:cNvSpPr>
            <a:spLocks noChangeArrowheads="1"/>
          </p:cNvSpPr>
          <p:nvPr/>
        </p:nvSpPr>
        <p:spPr bwMode="auto">
          <a:xfrm>
            <a:off x="260350" y="5064126"/>
            <a:ext cx="5940425" cy="1274762"/>
          </a:xfrm>
          <a:prstGeom prst="rect">
            <a:avLst/>
          </a:prstGeom>
          <a:noFill/>
          <a:ln w="9525">
            <a:noFill/>
            <a:miter lim="800000"/>
            <a:headEnd/>
            <a:tailEnd/>
          </a:ln>
        </p:spPr>
        <p:txBody>
          <a:bodyPr>
            <a:spAutoFit/>
          </a:bodyPr>
          <a:lstStyle/>
          <a:p>
            <a:pPr marL="223838" indent="-223838">
              <a:spcBef>
                <a:spcPct val="20000"/>
              </a:spcBef>
              <a:spcAft>
                <a:spcPct val="45000"/>
              </a:spcAft>
              <a:buFontTx/>
              <a:buChar char="•"/>
            </a:pPr>
            <a:r>
              <a:rPr lang="es-ES_tradnl" dirty="0"/>
              <a:t>Nuevas características</a:t>
            </a:r>
          </a:p>
          <a:p>
            <a:pPr marL="223838" indent="-223838">
              <a:spcBef>
                <a:spcPct val="20000"/>
              </a:spcBef>
              <a:spcAft>
                <a:spcPct val="45000"/>
              </a:spcAft>
              <a:buFontTx/>
              <a:buChar char="•"/>
            </a:pPr>
            <a:r>
              <a:rPr lang="es-ES_tradnl" dirty="0"/>
              <a:t>Archivos más seguros</a:t>
            </a:r>
          </a:p>
          <a:p>
            <a:pPr marL="223838" indent="-223838">
              <a:spcBef>
                <a:spcPct val="20000"/>
              </a:spcBef>
              <a:spcAft>
                <a:spcPct val="45000"/>
              </a:spcAft>
              <a:buFontTx/>
              <a:buChar char="•"/>
            </a:pPr>
            <a:r>
              <a:rPr lang="es-ES_tradnl" dirty="0"/>
              <a:t>Menor riesgo de que los archivos resulten dañados</a:t>
            </a:r>
          </a:p>
        </p:txBody>
      </p:sp>
      <p:sp>
        <p:nvSpPr>
          <p:cNvPr id="239623" name="Rectangle 7"/>
          <p:cNvSpPr>
            <a:spLocks noChangeArrowheads="1"/>
          </p:cNvSpPr>
          <p:nvPr/>
        </p:nvSpPr>
        <p:spPr bwMode="auto">
          <a:xfrm>
            <a:off x="288925" y="4676775"/>
            <a:ext cx="5934075" cy="401638"/>
          </a:xfrm>
          <a:prstGeom prst="rect">
            <a:avLst/>
          </a:prstGeom>
          <a:noFill/>
          <a:ln w="9525">
            <a:noFill/>
            <a:miter lim="800000"/>
            <a:headEnd/>
            <a:tailEnd/>
          </a:ln>
        </p:spPr>
        <p:txBody>
          <a:bodyPr/>
          <a:lstStyle/>
          <a:p>
            <a:pPr>
              <a:spcBef>
                <a:spcPct val="20000"/>
              </a:spcBef>
              <a:spcAft>
                <a:spcPct val="75000"/>
              </a:spcAft>
            </a:pPr>
            <a:r>
              <a:rPr lang="es-ES_tradnl" dirty="0"/>
              <a:t>Éstas son sus principales ventajas:</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9624"/>
                                        </p:tgtEl>
                                        <p:attrNameLst>
                                          <p:attrName>style.visibility</p:attrName>
                                        </p:attrNameLst>
                                      </p:cBhvr>
                                      <p:to>
                                        <p:strVal val="visible"/>
                                      </p:to>
                                    </p:set>
                                    <p:animEffect transition="in" filter="slide(fromTop)">
                                      <p:cBhvr>
                                        <p:cTn id="7" dur="500"/>
                                        <p:tgtEl>
                                          <p:spTgt spid="23962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9619"/>
                                        </p:tgtEl>
                                        <p:attrNameLst>
                                          <p:attrName>style.visibility</p:attrName>
                                        </p:attrNameLst>
                                      </p:cBhvr>
                                      <p:to>
                                        <p:strVal val="visible"/>
                                      </p:to>
                                    </p:set>
                                    <p:animEffect transition="in" filter="slide(fromTop)">
                                      <p:cBhvr>
                                        <p:cTn id="12" dur="500"/>
                                        <p:tgtEl>
                                          <p:spTgt spid="23961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9623">
                                            <p:txEl>
                                              <p:pRg st="0" end="0"/>
                                            </p:txEl>
                                          </p:spTgt>
                                        </p:tgtEl>
                                        <p:attrNameLst>
                                          <p:attrName>style.visibility</p:attrName>
                                        </p:attrNameLst>
                                      </p:cBhvr>
                                      <p:to>
                                        <p:strVal val="visible"/>
                                      </p:to>
                                    </p:set>
                                    <p:animEffect transition="in" filter="slide(fromLeft)">
                                      <p:cBhvr>
                                        <p:cTn id="17" dur="500"/>
                                        <p:tgtEl>
                                          <p:spTgt spid="23962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9622">
                                            <p:txEl>
                                              <p:pRg st="0" end="0"/>
                                            </p:txEl>
                                          </p:spTgt>
                                        </p:tgtEl>
                                        <p:attrNameLst>
                                          <p:attrName>style.visibility</p:attrName>
                                        </p:attrNameLst>
                                      </p:cBhvr>
                                      <p:to>
                                        <p:strVal val="visible"/>
                                      </p:to>
                                    </p:set>
                                    <p:animEffect transition="in" filter="checkerboard(across)">
                                      <p:cBhvr>
                                        <p:cTn id="22" dur="500"/>
                                        <p:tgtEl>
                                          <p:spTgt spid="23962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39622">
                                            <p:txEl>
                                              <p:pRg st="1" end="1"/>
                                            </p:txEl>
                                          </p:spTgt>
                                        </p:tgtEl>
                                        <p:attrNameLst>
                                          <p:attrName>style.visibility</p:attrName>
                                        </p:attrNameLst>
                                      </p:cBhvr>
                                      <p:to>
                                        <p:strVal val="visible"/>
                                      </p:to>
                                    </p:set>
                                    <p:animEffect transition="in" filter="checkerboard(across)">
                                      <p:cBhvr>
                                        <p:cTn id="27" dur="500"/>
                                        <p:tgtEl>
                                          <p:spTgt spid="23962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39622">
                                            <p:txEl>
                                              <p:pRg st="2" end="2"/>
                                            </p:txEl>
                                          </p:spTgt>
                                        </p:tgtEl>
                                        <p:attrNameLst>
                                          <p:attrName>style.visibility</p:attrName>
                                        </p:attrNameLst>
                                      </p:cBhvr>
                                      <p:to>
                                        <p:strVal val="visible"/>
                                      </p:to>
                                    </p:set>
                                    <p:animEffect transition="in" filter="checkerboard(across)">
                                      <p:cBhvr>
                                        <p:cTn id="32" dur="500"/>
                                        <p:tgtEl>
                                          <p:spTgt spid="23962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autoUpdateAnimBg="0"/>
      <p:bldP spid="239622" grpId="0" build="p" autoUpdateAnimBg="0"/>
      <p:bldP spid="23962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Text Box 2"/>
          <p:cNvSpPr txBox="1">
            <a:spLocks noGrp="1"/>
          </p:cNvSpPr>
          <p:nvPr/>
        </p:nvSpPr>
        <p:spPr bwMode="auto">
          <a:xfrm>
            <a:off x="2717800" y="6200775"/>
            <a:ext cx="3708400" cy="476250"/>
          </a:xfrm>
          <a:prstGeom prst="rect">
            <a:avLst/>
          </a:prstGeom>
          <a:noFill/>
          <a:ln w="9525">
            <a:noFill/>
            <a:miter lim="800000"/>
            <a:headEnd/>
            <a:tailEnd/>
          </a:ln>
        </p:spPr>
        <p:txBody>
          <a:bodyPr anchor="b" anchorCtr="1"/>
          <a:lstStyle/>
          <a:p>
            <a:pPr algn="ctr"/>
            <a:r>
              <a:rPr lang="es-ES_tradnl" sz="1600">
                <a:solidFill>
                  <a:srgbClr val="005AB4"/>
                </a:solidFill>
              </a:rPr>
              <a:t>Ponerse rápidamente al día</a:t>
            </a:r>
          </a:p>
        </p:txBody>
      </p:sp>
      <p:sp>
        <p:nvSpPr>
          <p:cNvPr id="59395" name="Rectangle 3"/>
          <p:cNvSpPr>
            <a:spLocks noGrp="1" noChangeArrowheads="1"/>
          </p:cNvSpPr>
          <p:nvPr>
            <p:ph type="title" idx="4294967295"/>
          </p:nvPr>
        </p:nvSpPr>
        <p:spPr>
          <a:xfrm>
            <a:off x="0" y="73025"/>
            <a:ext cx="8475663" cy="614363"/>
          </a:xfrm>
        </p:spPr>
        <p:txBody>
          <a:bodyPr>
            <a:normAutofit fontScale="90000"/>
          </a:bodyPr>
          <a:lstStyle/>
          <a:p>
            <a:pPr eaLnBrk="1" hangingPunct="1"/>
            <a:r>
              <a:rPr lang="es-ES_tradnl" sz="2500" smtClean="0"/>
              <a:t>Nuevos formatos de archivo y nuevas opciones al guardar</a:t>
            </a:r>
          </a:p>
        </p:txBody>
      </p:sp>
      <p:pic>
        <p:nvPicPr>
          <p:cNvPr id="133128" name="Picture 6" descr="Nuevos tipos de archivos de Excel: .xlsx, .xltx, .xlsm y .xlsb"/>
          <p:cNvPicPr>
            <a:picLocks noChangeAspect="1" noChangeArrowheads="1"/>
          </p:cNvPicPr>
          <p:nvPr>
            <p:ph sz="half" idx="4294967295"/>
          </p:nvPr>
        </p:nvPicPr>
        <p:blipFill>
          <a:blip r:embed="rId3"/>
          <a:srcRect/>
          <a:stretch>
            <a:fillRect/>
          </a:stretch>
        </p:blipFill>
        <p:spPr>
          <a:xfrm>
            <a:off x="0" y="912813"/>
            <a:ext cx="5662613" cy="2854325"/>
          </a:xfrm>
          <a:noFill/>
        </p:spPr>
      </p:pic>
      <p:sp>
        <p:nvSpPr>
          <p:cNvPr id="133123" name="Rectangle 4"/>
          <p:cNvSpPr>
            <a:spLocks noChangeArrowheads="1"/>
          </p:cNvSpPr>
          <p:nvPr/>
        </p:nvSpPr>
        <p:spPr bwMode="auto">
          <a:xfrm>
            <a:off x="6119813" y="819150"/>
            <a:ext cx="2744787" cy="2960688"/>
          </a:xfrm>
          <a:prstGeom prst="rect">
            <a:avLst/>
          </a:prstGeom>
          <a:noFill/>
          <a:ln w="9525">
            <a:noFill/>
            <a:miter lim="800000"/>
            <a:headEnd/>
            <a:tailEnd/>
          </a:ln>
        </p:spPr>
        <p:txBody>
          <a:bodyPr/>
          <a:lstStyle/>
          <a:p>
            <a:pPr>
              <a:spcBef>
                <a:spcPct val="20000"/>
              </a:spcBef>
              <a:spcAft>
                <a:spcPct val="75000"/>
              </a:spcAft>
            </a:pPr>
            <a:r>
              <a:rPr lang="es-ES_tradnl" sz="2000" dirty="0"/>
              <a:t>Cuando guarde un archivo en Excel 2007, podrá seleccionar entre varios tipos de archivo. </a:t>
            </a:r>
          </a:p>
        </p:txBody>
      </p:sp>
      <p:sp>
        <p:nvSpPr>
          <p:cNvPr id="59397"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133129" name="Rectangle 7"/>
          <p:cNvSpPr>
            <a:spLocks noChangeArrowheads="1"/>
          </p:cNvSpPr>
          <p:nvPr/>
        </p:nvSpPr>
        <p:spPr bwMode="auto">
          <a:xfrm>
            <a:off x="260350" y="4067175"/>
            <a:ext cx="8678863" cy="1957388"/>
          </a:xfrm>
          <a:prstGeom prst="rect">
            <a:avLst/>
          </a:prstGeom>
          <a:noFill/>
          <a:ln w="9525">
            <a:noFill/>
            <a:miter lim="800000"/>
            <a:headEnd/>
            <a:tailEnd/>
          </a:ln>
        </p:spPr>
        <p:txBody>
          <a:bodyPr/>
          <a:lstStyle/>
          <a:p>
            <a:pPr marL="223838" indent="-223838">
              <a:spcBef>
                <a:spcPct val="20000"/>
              </a:spcBef>
              <a:spcAft>
                <a:spcPct val="75000"/>
              </a:spcAft>
              <a:buFontTx/>
              <a:buChar char="•"/>
            </a:pPr>
            <a:r>
              <a:rPr lang="es-ES_tradnl" b="1" dirty="0"/>
              <a:t>Libro de Excel (*.xlsx).</a:t>
            </a:r>
            <a:r>
              <a:rPr lang="es-ES_tradnl" dirty="0"/>
              <a:t> Utilice este formato cuando no haya macros ni código de VBA.</a:t>
            </a:r>
          </a:p>
          <a:p>
            <a:pPr marL="223838" indent="-223838">
              <a:spcBef>
                <a:spcPct val="20000"/>
              </a:spcBef>
              <a:spcAft>
                <a:spcPct val="75000"/>
              </a:spcAft>
              <a:buFontTx/>
              <a:buChar char="•"/>
            </a:pPr>
            <a:r>
              <a:rPr lang="es-ES_tradnl" b="1" dirty="0"/>
              <a:t>Libro de Excel habilitado para macros (*.xlsm).</a:t>
            </a:r>
            <a:r>
              <a:rPr lang="es-ES_tradnl" dirty="0"/>
              <a:t> Utilice este formato cuando haya macros o código de VBA. </a:t>
            </a:r>
          </a:p>
          <a:p>
            <a:pPr marL="223838" indent="-223838">
              <a:spcBef>
                <a:spcPct val="20000"/>
              </a:spcBef>
              <a:spcAft>
                <a:spcPct val="75000"/>
              </a:spcAft>
              <a:buFontTx/>
              <a:buChar char="•"/>
            </a:pPr>
            <a:r>
              <a:rPr lang="es-ES_tradnl" b="1" dirty="0"/>
              <a:t>Plantilla de Excel (*.xltx).</a:t>
            </a:r>
            <a:r>
              <a:rPr lang="es-ES_tradnl" dirty="0"/>
              <a:t> Utilice este formato cuando necesite una plantilla.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3128"/>
                                        </p:tgtEl>
                                        <p:attrNameLst>
                                          <p:attrName>style.visibility</p:attrName>
                                        </p:attrNameLst>
                                      </p:cBhvr>
                                      <p:to>
                                        <p:strVal val="visible"/>
                                      </p:to>
                                    </p:set>
                                    <p:animEffect transition="in" filter="slide(fromTop)">
                                      <p:cBhvr>
                                        <p:cTn id="7" dur="500"/>
                                        <p:tgtEl>
                                          <p:spTgt spid="13312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3123">
                                            <p:txEl>
                                              <p:pRg st="0" end="0"/>
                                            </p:txEl>
                                          </p:spTgt>
                                        </p:tgtEl>
                                        <p:attrNameLst>
                                          <p:attrName>style.visibility</p:attrName>
                                        </p:attrNameLst>
                                      </p:cBhvr>
                                      <p:to>
                                        <p:strVal val="visible"/>
                                      </p:to>
                                    </p:set>
                                    <p:animEffect transition="in" filter="slide(fromTop)">
                                      <p:cBhvr>
                                        <p:cTn id="12" dur="500"/>
                                        <p:tgtEl>
                                          <p:spTgt spid="133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33129">
                                            <p:txEl>
                                              <p:pRg st="0" end="0"/>
                                            </p:txEl>
                                          </p:spTgt>
                                        </p:tgtEl>
                                        <p:attrNameLst>
                                          <p:attrName>style.visibility</p:attrName>
                                        </p:attrNameLst>
                                      </p:cBhvr>
                                      <p:to>
                                        <p:strVal val="visible"/>
                                      </p:to>
                                    </p:set>
                                    <p:animEffect transition="in" filter="checkerboard(across)">
                                      <p:cBhvr>
                                        <p:cTn id="17" dur="500"/>
                                        <p:tgtEl>
                                          <p:spTgt spid="1331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3129">
                                            <p:txEl>
                                              <p:pRg st="1" end="1"/>
                                            </p:txEl>
                                          </p:spTgt>
                                        </p:tgtEl>
                                        <p:attrNameLst>
                                          <p:attrName>style.visibility</p:attrName>
                                        </p:attrNameLst>
                                      </p:cBhvr>
                                      <p:to>
                                        <p:strVal val="visible"/>
                                      </p:to>
                                    </p:set>
                                    <p:animEffect transition="in" filter="checkerboard(across)">
                                      <p:cBhvr>
                                        <p:cTn id="22" dur="500"/>
                                        <p:tgtEl>
                                          <p:spTgt spid="13312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3129">
                                            <p:txEl>
                                              <p:pRg st="2" end="2"/>
                                            </p:txEl>
                                          </p:spTgt>
                                        </p:tgtEl>
                                        <p:attrNameLst>
                                          <p:attrName>style.visibility</p:attrName>
                                        </p:attrNameLst>
                                      </p:cBhvr>
                                      <p:to>
                                        <p:strVal val="visible"/>
                                      </p:to>
                                    </p:set>
                                    <p:animEffect transition="in" filter="checkerboard(across)">
                                      <p:cBhvr>
                                        <p:cTn id="27" dur="500"/>
                                        <p:tgtEl>
                                          <p:spTgt spid="1331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P spid="13312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Grp="1"/>
          </p:cNvSpPr>
          <p:nvPr/>
        </p:nvSpPr>
        <p:spPr bwMode="auto">
          <a:xfrm>
            <a:off x="2717800" y="6200775"/>
            <a:ext cx="3708400" cy="476250"/>
          </a:xfrm>
          <a:prstGeom prst="rect">
            <a:avLst/>
          </a:prstGeom>
          <a:noFill/>
          <a:ln w="9525">
            <a:noFill/>
            <a:miter lim="800000"/>
            <a:headEnd/>
            <a:tailEnd/>
          </a:ln>
        </p:spPr>
        <p:txBody>
          <a:bodyPr anchor="b" anchorCtr="1"/>
          <a:lstStyle/>
          <a:p>
            <a:pPr algn="ctr"/>
            <a:r>
              <a:rPr lang="es-ES_tradnl" sz="1600">
                <a:solidFill>
                  <a:srgbClr val="005AB4"/>
                </a:solidFill>
              </a:rPr>
              <a:t>Ponerse rápidamente al día</a:t>
            </a:r>
          </a:p>
        </p:txBody>
      </p:sp>
      <p:sp>
        <p:nvSpPr>
          <p:cNvPr id="60419" name="Rectangle 3"/>
          <p:cNvSpPr>
            <a:spLocks noGrp="1" noChangeArrowheads="1"/>
          </p:cNvSpPr>
          <p:nvPr>
            <p:ph type="title" idx="4294967295"/>
          </p:nvPr>
        </p:nvSpPr>
        <p:spPr>
          <a:xfrm>
            <a:off x="0" y="73025"/>
            <a:ext cx="8475663" cy="614363"/>
          </a:xfrm>
        </p:spPr>
        <p:txBody>
          <a:bodyPr>
            <a:normAutofit fontScale="90000"/>
          </a:bodyPr>
          <a:lstStyle/>
          <a:p>
            <a:pPr eaLnBrk="1" hangingPunct="1"/>
            <a:r>
              <a:rPr lang="es-ES_tradnl" sz="2500" smtClean="0"/>
              <a:t>Nuevos formatos de archivo y nuevas opciones al guardar</a:t>
            </a:r>
          </a:p>
        </p:txBody>
      </p:sp>
      <p:pic>
        <p:nvPicPr>
          <p:cNvPr id="60422" name="Picture 6" descr="Nuevos tipos de archivos de Excel: .xlsx, .xltx, .xlsm y .xlsb"/>
          <p:cNvPicPr>
            <a:picLocks noChangeAspect="1" noChangeArrowheads="1"/>
          </p:cNvPicPr>
          <p:nvPr>
            <p:ph sz="half" idx="4294967295"/>
          </p:nvPr>
        </p:nvPicPr>
        <p:blipFill>
          <a:blip r:embed="rId3"/>
          <a:srcRect/>
          <a:stretch>
            <a:fillRect/>
          </a:stretch>
        </p:blipFill>
        <p:spPr>
          <a:xfrm>
            <a:off x="0" y="912813"/>
            <a:ext cx="5662613" cy="2854325"/>
          </a:xfrm>
          <a:noFill/>
        </p:spPr>
      </p:pic>
      <p:sp>
        <p:nvSpPr>
          <p:cNvPr id="60420" name="Rectangle 4"/>
          <p:cNvSpPr>
            <a:spLocks noChangeArrowheads="1"/>
          </p:cNvSpPr>
          <p:nvPr/>
        </p:nvSpPr>
        <p:spPr bwMode="auto">
          <a:xfrm>
            <a:off x="6119813" y="819150"/>
            <a:ext cx="2744787" cy="2960688"/>
          </a:xfrm>
          <a:prstGeom prst="rect">
            <a:avLst/>
          </a:prstGeom>
          <a:noFill/>
          <a:ln w="9525">
            <a:noFill/>
            <a:miter lim="800000"/>
            <a:headEnd/>
            <a:tailEnd/>
          </a:ln>
        </p:spPr>
        <p:txBody>
          <a:bodyPr/>
          <a:lstStyle/>
          <a:p>
            <a:pPr>
              <a:spcBef>
                <a:spcPct val="20000"/>
              </a:spcBef>
              <a:spcAft>
                <a:spcPct val="75000"/>
              </a:spcAft>
            </a:pPr>
            <a:r>
              <a:rPr lang="es-ES_tradnl" sz="2000"/>
              <a:t>Cuando guarde un archivo en Excel 2007, podrá seleccionar entre varios tipos de archivo. </a:t>
            </a:r>
          </a:p>
        </p:txBody>
      </p:sp>
      <p:sp>
        <p:nvSpPr>
          <p:cNvPr id="60421"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43718" name="Rectangle 7"/>
          <p:cNvSpPr>
            <a:spLocks noChangeArrowheads="1"/>
          </p:cNvSpPr>
          <p:nvPr/>
        </p:nvSpPr>
        <p:spPr bwMode="auto">
          <a:xfrm>
            <a:off x="260350" y="4067175"/>
            <a:ext cx="8678863" cy="654050"/>
          </a:xfrm>
          <a:prstGeom prst="rect">
            <a:avLst/>
          </a:prstGeom>
          <a:noFill/>
          <a:ln w="9525">
            <a:noFill/>
            <a:miter lim="800000"/>
            <a:headEnd/>
            <a:tailEnd/>
          </a:ln>
        </p:spPr>
        <p:txBody>
          <a:bodyPr/>
          <a:lstStyle/>
          <a:p>
            <a:pPr marL="233363" indent="-233363">
              <a:spcBef>
                <a:spcPct val="20000"/>
              </a:spcBef>
              <a:spcAft>
                <a:spcPct val="75000"/>
              </a:spcAft>
              <a:buFontTx/>
              <a:buChar char="•"/>
            </a:pPr>
            <a:r>
              <a:rPr lang="es-ES_tradnl" b="1" dirty="0"/>
              <a:t>Libro de Excel habilitado para macros (*.xlsm).</a:t>
            </a:r>
            <a:r>
              <a:rPr lang="es-ES_tradnl" dirty="0"/>
              <a:t> Utilice este formato cuando necesite una plantilla y el libro contenga macros o código de VBA.</a:t>
            </a:r>
          </a:p>
        </p:txBody>
      </p:sp>
      <p:sp>
        <p:nvSpPr>
          <p:cNvPr id="243719" name="Rectangle 8"/>
          <p:cNvSpPr>
            <a:spLocks noChangeArrowheads="1"/>
          </p:cNvSpPr>
          <p:nvPr/>
        </p:nvSpPr>
        <p:spPr bwMode="auto">
          <a:xfrm>
            <a:off x="260350" y="4867275"/>
            <a:ext cx="8678863" cy="546100"/>
          </a:xfrm>
          <a:prstGeom prst="rect">
            <a:avLst/>
          </a:prstGeom>
          <a:noFill/>
          <a:ln w="9525">
            <a:noFill/>
            <a:miter lim="800000"/>
            <a:headEnd/>
            <a:tailEnd/>
          </a:ln>
        </p:spPr>
        <p:txBody>
          <a:bodyPr/>
          <a:lstStyle/>
          <a:p>
            <a:pPr marL="233363" indent="-233363">
              <a:spcBef>
                <a:spcPct val="20000"/>
              </a:spcBef>
              <a:spcAft>
                <a:spcPct val="75000"/>
              </a:spcAft>
              <a:buFontTx/>
              <a:buChar char="•"/>
            </a:pPr>
            <a:r>
              <a:rPr lang="es-ES_tradnl" b="1" dirty="0"/>
              <a:t>Libro binario de Excel (*.xlsb).</a:t>
            </a:r>
            <a:r>
              <a:rPr lang="es-ES_tradnl" dirty="0"/>
              <a:t> Utilice este formato con un libro especialmente grande.</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3718">
                                            <p:txEl>
                                              <p:pRg st="0" end="0"/>
                                            </p:txEl>
                                          </p:spTgt>
                                        </p:tgtEl>
                                        <p:attrNameLst>
                                          <p:attrName>style.visibility</p:attrName>
                                        </p:attrNameLst>
                                      </p:cBhvr>
                                      <p:to>
                                        <p:strVal val="visible"/>
                                      </p:to>
                                    </p:set>
                                    <p:animEffect transition="in" filter="checkerboard(across)">
                                      <p:cBhvr>
                                        <p:cTn id="7" dur="500"/>
                                        <p:tgtEl>
                                          <p:spTgt spid="2437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3719">
                                            <p:txEl>
                                              <p:pRg st="0" end="0"/>
                                            </p:txEl>
                                          </p:spTgt>
                                        </p:tgtEl>
                                        <p:attrNameLst>
                                          <p:attrName>style.visibility</p:attrName>
                                        </p:attrNameLst>
                                      </p:cBhvr>
                                      <p:to>
                                        <p:strVal val="visible"/>
                                      </p:to>
                                    </p:set>
                                    <p:animEffect transition="in" filter="checkerboard(across)">
                                      <p:cBhvr>
                                        <p:cTn id="12" dur="500"/>
                                        <p:tgtEl>
                                          <p:spTgt spid="2437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8" grpId="0" build="p" autoUpdateAnimBg="0" advAuto="0"/>
      <p:bldP spid="24371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title" idx="4294967295"/>
          </p:nvPr>
        </p:nvSpPr>
        <p:spPr>
          <a:xfrm>
            <a:off x="0" y="73025"/>
            <a:ext cx="8027988" cy="614363"/>
          </a:xfrm>
        </p:spPr>
        <p:txBody>
          <a:bodyPr>
            <a:normAutofit fontScale="90000"/>
          </a:bodyPr>
          <a:lstStyle/>
          <a:p>
            <a:pPr eaLnBrk="1" hangingPunct="1"/>
            <a:r>
              <a:rPr lang="es-ES_tradnl" smtClean="0"/>
              <a:t>Qué es lo que ha cambiado y por qué</a:t>
            </a:r>
          </a:p>
        </p:txBody>
      </p:sp>
      <p:pic>
        <p:nvPicPr>
          <p:cNvPr id="23559" name="Picture 7" descr="La cinta de opciones abarca la parte superior de la ventana de Excel"/>
          <p:cNvPicPr>
            <a:picLocks noChangeAspect="1" noChangeArrowheads="1"/>
          </p:cNvPicPr>
          <p:nvPr>
            <p:ph sz="half" idx="4294967295"/>
          </p:nvPr>
        </p:nvPicPr>
        <p:blipFill>
          <a:blip r:embed="rId3"/>
          <a:srcRect/>
          <a:stretch>
            <a:fillRect/>
          </a:stretch>
        </p:blipFill>
        <p:spPr>
          <a:xfrm>
            <a:off x="0" y="904875"/>
            <a:ext cx="5662613" cy="2854325"/>
          </a:xfrm>
          <a:noFill/>
        </p:spPr>
      </p:pic>
      <p:sp>
        <p:nvSpPr>
          <p:cNvPr id="23555" name="Rectangle 4"/>
          <p:cNvSpPr>
            <a:spLocks noChangeArrowheads="1"/>
          </p:cNvSpPr>
          <p:nvPr/>
        </p:nvSpPr>
        <p:spPr bwMode="auto">
          <a:xfrm>
            <a:off x="6119813" y="819150"/>
            <a:ext cx="2744787" cy="2960688"/>
          </a:xfrm>
          <a:prstGeom prst="rect">
            <a:avLst/>
          </a:prstGeom>
          <a:noFill/>
          <a:ln w="9525">
            <a:noFill/>
            <a:miter lim="800000"/>
            <a:headEnd/>
            <a:tailEnd/>
          </a:ln>
        </p:spPr>
        <p:txBody>
          <a:bodyPr/>
          <a:lstStyle/>
          <a:p>
            <a:pPr algn="just">
              <a:spcBef>
                <a:spcPct val="20000"/>
              </a:spcBef>
              <a:spcAft>
                <a:spcPct val="75000"/>
              </a:spcAft>
            </a:pPr>
            <a:r>
              <a:rPr lang="es-ES_tradnl" sz="2000"/>
              <a:t>Hay muchos cambios en Excel 2007 con respecto a las otras versiones. El más evidente está en la parte superior de la ventana.Pero son cambios para mejor. </a:t>
            </a:r>
          </a:p>
        </p:txBody>
      </p:sp>
      <p:sp>
        <p:nvSpPr>
          <p:cNvPr id="23557" name="Rectangle 5"/>
          <p:cNvSpPr>
            <a:spLocks noChangeArrowheads="1"/>
          </p:cNvSpPr>
          <p:nvPr/>
        </p:nvSpPr>
        <p:spPr bwMode="auto">
          <a:xfrm>
            <a:off x="301625" y="4394200"/>
            <a:ext cx="6162675" cy="769938"/>
          </a:xfrm>
          <a:prstGeom prst="rect">
            <a:avLst/>
          </a:prstGeom>
          <a:noFill/>
          <a:ln w="9525">
            <a:noFill/>
            <a:miter lim="800000"/>
            <a:headEnd/>
            <a:tailEnd/>
          </a:ln>
        </p:spPr>
        <p:txBody>
          <a:bodyPr/>
          <a:lstStyle/>
          <a:p>
            <a:pPr algn="just">
              <a:spcBef>
                <a:spcPct val="20000"/>
              </a:spcBef>
              <a:spcAft>
                <a:spcPct val="75000"/>
              </a:spcAft>
            </a:pPr>
            <a:r>
              <a:rPr lang="es-ES_tradnl" dirty="0"/>
              <a:t>Los comandos que necesita ahora están más visibles y accesibles en un centro de control denominado </a:t>
            </a:r>
            <a:r>
              <a:rPr lang="es-ES_tradnl" b="1" dirty="0"/>
              <a:t>la cinta de opciones</a:t>
            </a:r>
            <a:r>
              <a:rPr lang="es-ES_tradnl" dirty="0">
                <a:solidFill>
                  <a:srgbClr val="FFCC00"/>
                </a:solidFill>
              </a:rPr>
              <a:t>.  </a:t>
            </a:r>
          </a:p>
        </p:txBody>
      </p:sp>
      <p:sp>
        <p:nvSpPr>
          <p:cNvPr id="16390" name="Line 6"/>
          <p:cNvSpPr>
            <a:spLocks noChangeShapeType="1"/>
          </p:cNvSpPr>
          <p:nvPr/>
        </p:nvSpPr>
        <p:spPr bwMode="auto">
          <a:xfrm>
            <a:off x="339725" y="4214813"/>
            <a:ext cx="8413750" cy="0"/>
          </a:xfrm>
          <a:prstGeom prst="line">
            <a:avLst/>
          </a:prstGeom>
          <a:noFill/>
          <a:ln w="12700">
            <a:solidFill>
              <a:srgbClr val="FFFFFF"/>
            </a:solidFill>
            <a:round/>
            <a:headEnd/>
            <a:tailEnd/>
          </a:ln>
        </p:spPr>
        <p:txBody>
          <a:bodyPr/>
          <a:lstStyle/>
          <a:p>
            <a:endParaRPr lang="es-E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lide(fromTop)">
                                      <p:cBhvr>
                                        <p:cTn id="7" dur="1000"/>
                                        <p:tgtEl>
                                          <p:spTgt spid="23559"/>
                                        </p:tgtEl>
                                      </p:cBhvr>
                                    </p:animEffect>
                                  </p:childTnLst>
                                </p:cTn>
                              </p:par>
                            </p:childTnLst>
                          </p:cTn>
                        </p:par>
                        <p:par>
                          <p:cTn id="8" fill="hold">
                            <p:stCondLst>
                              <p:cond delay="1000"/>
                            </p:stCondLst>
                            <p:childTnLst>
                              <p:par>
                                <p:cTn id="9" presetID="12" presetClass="entr" presetSubtype="1" fill="hold" grpId="0" nodeType="afterEffect">
                                  <p:stCondLst>
                                    <p:cond delay="0"/>
                                  </p:stCondLst>
                                  <p:childTnLst>
                                    <p:set>
                                      <p:cBhvr>
                                        <p:cTn id="10" dur="1" fill="hold">
                                          <p:stCondLst>
                                            <p:cond delay="0"/>
                                          </p:stCondLst>
                                        </p:cTn>
                                        <p:tgtEl>
                                          <p:spTgt spid="23555">
                                            <p:txEl>
                                              <p:pRg st="0" end="0"/>
                                            </p:txEl>
                                          </p:spTgt>
                                        </p:tgtEl>
                                        <p:attrNameLst>
                                          <p:attrName>style.visibility</p:attrName>
                                        </p:attrNameLst>
                                      </p:cBhvr>
                                      <p:to>
                                        <p:strVal val="visible"/>
                                      </p:to>
                                    </p:set>
                                    <p:animEffect transition="in" filter="slide(fromTop)">
                                      <p:cBhvr>
                                        <p:cTn id="11" dur="1000"/>
                                        <p:tgtEl>
                                          <p:spTgt spid="23555">
                                            <p:txEl>
                                              <p:pRg st="0" end="0"/>
                                            </p:txEl>
                                          </p:spTgt>
                                        </p:tgtEl>
                                      </p:cBhvr>
                                    </p:animEffect>
                                  </p:childTnLst>
                                </p:cTn>
                              </p:par>
                            </p:childTnLst>
                          </p:cTn>
                        </p:par>
                        <p:par>
                          <p:cTn id="12" fill="hold">
                            <p:stCondLst>
                              <p:cond delay="2000"/>
                            </p:stCondLst>
                            <p:childTnLst>
                              <p:par>
                                <p:cTn id="13" presetID="12" presetClass="entr" presetSubtype="8" fill="hold" grpId="0" nodeType="afterEffect">
                                  <p:stCondLst>
                                    <p:cond delay="0"/>
                                  </p:stCondLst>
                                  <p:childTnLst>
                                    <p:set>
                                      <p:cBhvr>
                                        <p:cTn id="14" dur="1" fill="hold">
                                          <p:stCondLst>
                                            <p:cond delay="0"/>
                                          </p:stCondLst>
                                        </p:cTn>
                                        <p:tgtEl>
                                          <p:spTgt spid="23557">
                                            <p:txEl>
                                              <p:pRg st="0" end="0"/>
                                            </p:txEl>
                                          </p:spTgt>
                                        </p:tgtEl>
                                        <p:attrNameLst>
                                          <p:attrName>style.visibility</p:attrName>
                                        </p:attrNameLst>
                                      </p:cBhvr>
                                      <p:to>
                                        <p:strVal val="visible"/>
                                      </p:to>
                                    </p:set>
                                    <p:animEffect transition="in" filter="slide(fromLeft)">
                                      <p:cBhvr>
                                        <p:cTn id="15" dur="1000"/>
                                        <p:tgtEl>
                                          <p:spTgt spid="235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Grp="1"/>
          </p:cNvSpPr>
          <p:nvPr/>
        </p:nvSpPr>
        <p:spPr bwMode="auto">
          <a:xfrm>
            <a:off x="2717800" y="6200775"/>
            <a:ext cx="3708400" cy="476250"/>
          </a:xfrm>
          <a:prstGeom prst="rect">
            <a:avLst/>
          </a:prstGeom>
          <a:noFill/>
          <a:ln w="9525">
            <a:noFill/>
            <a:miter lim="800000"/>
            <a:headEnd/>
            <a:tailEnd/>
          </a:ln>
        </p:spPr>
        <p:txBody>
          <a:bodyPr anchor="b" anchorCtr="1"/>
          <a:lstStyle/>
          <a:p>
            <a:pPr algn="ctr"/>
            <a:r>
              <a:rPr lang="es-ES_tradnl" sz="1600">
                <a:solidFill>
                  <a:srgbClr val="005AB4"/>
                </a:solidFill>
              </a:rPr>
              <a:t>Ponerse rápidamente al día</a:t>
            </a:r>
          </a:p>
        </p:txBody>
      </p:sp>
      <p:sp>
        <p:nvSpPr>
          <p:cNvPr id="61443" name="Rectangle 3"/>
          <p:cNvSpPr>
            <a:spLocks noGrp="1" noChangeArrowheads="1"/>
          </p:cNvSpPr>
          <p:nvPr>
            <p:ph type="title" idx="4294967295"/>
          </p:nvPr>
        </p:nvSpPr>
        <p:spPr>
          <a:xfrm>
            <a:off x="0" y="73025"/>
            <a:ext cx="8475663" cy="614363"/>
          </a:xfrm>
        </p:spPr>
        <p:txBody>
          <a:bodyPr>
            <a:normAutofit fontScale="90000"/>
          </a:bodyPr>
          <a:lstStyle/>
          <a:p>
            <a:pPr eaLnBrk="1" hangingPunct="1"/>
            <a:r>
              <a:rPr lang="es-ES_tradnl" sz="2500" smtClean="0"/>
              <a:t>Nuevos formatos de archivo y nuevas opciones al guardar</a:t>
            </a:r>
          </a:p>
        </p:txBody>
      </p:sp>
      <p:pic>
        <p:nvPicPr>
          <p:cNvPr id="61446" name="Picture 6" descr="Nuevos tipos de archivos de Excel: .xlsx, .xltx, .xlsm y .xlsb"/>
          <p:cNvPicPr>
            <a:picLocks noChangeAspect="1" noChangeArrowheads="1"/>
          </p:cNvPicPr>
          <p:nvPr>
            <p:ph sz="half" idx="4294967295"/>
          </p:nvPr>
        </p:nvPicPr>
        <p:blipFill>
          <a:blip r:embed="rId3"/>
          <a:srcRect/>
          <a:stretch>
            <a:fillRect/>
          </a:stretch>
        </p:blipFill>
        <p:spPr>
          <a:xfrm>
            <a:off x="0" y="912813"/>
            <a:ext cx="5662613" cy="2854325"/>
          </a:xfrm>
          <a:noFill/>
        </p:spPr>
      </p:pic>
      <p:sp>
        <p:nvSpPr>
          <p:cNvPr id="61444" name="Rectangle 4"/>
          <p:cNvSpPr>
            <a:spLocks noChangeArrowheads="1"/>
          </p:cNvSpPr>
          <p:nvPr/>
        </p:nvSpPr>
        <p:spPr bwMode="auto">
          <a:xfrm>
            <a:off x="6119813" y="819150"/>
            <a:ext cx="2744787" cy="2960688"/>
          </a:xfrm>
          <a:prstGeom prst="rect">
            <a:avLst/>
          </a:prstGeom>
          <a:noFill/>
          <a:ln w="9525">
            <a:noFill/>
            <a:miter lim="800000"/>
            <a:headEnd/>
            <a:tailEnd/>
          </a:ln>
        </p:spPr>
        <p:txBody>
          <a:bodyPr/>
          <a:lstStyle/>
          <a:p>
            <a:pPr>
              <a:spcBef>
                <a:spcPct val="20000"/>
              </a:spcBef>
              <a:spcAft>
                <a:spcPct val="75000"/>
              </a:spcAft>
            </a:pPr>
            <a:r>
              <a:rPr lang="es-ES_tradnl" sz="2000"/>
              <a:t>Cuando guarde un archivo en Excel 2007, podrá seleccionar entre varios tipos de archivo. </a:t>
            </a:r>
          </a:p>
        </p:txBody>
      </p:sp>
      <p:sp>
        <p:nvSpPr>
          <p:cNvPr id="61445"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45766" name="Rectangle 7"/>
          <p:cNvSpPr>
            <a:spLocks noChangeArrowheads="1"/>
          </p:cNvSpPr>
          <p:nvPr/>
        </p:nvSpPr>
        <p:spPr bwMode="auto">
          <a:xfrm>
            <a:off x="260350" y="4067175"/>
            <a:ext cx="8678863" cy="654050"/>
          </a:xfrm>
          <a:prstGeom prst="rect">
            <a:avLst/>
          </a:prstGeom>
          <a:noFill/>
          <a:ln w="9525">
            <a:noFill/>
            <a:miter lim="800000"/>
            <a:headEnd/>
            <a:tailEnd/>
          </a:ln>
        </p:spPr>
        <p:txBody>
          <a:bodyPr/>
          <a:lstStyle/>
          <a:p>
            <a:pPr marL="233363" indent="-233363">
              <a:spcBef>
                <a:spcPct val="20000"/>
              </a:spcBef>
              <a:spcAft>
                <a:spcPct val="75000"/>
              </a:spcAft>
              <a:buFontTx/>
              <a:buChar char="•"/>
            </a:pPr>
            <a:r>
              <a:rPr lang="es-ES_tradnl" b="1" dirty="0"/>
              <a:t>Libro de Excel 97-2003 (*.xls).</a:t>
            </a:r>
            <a:r>
              <a:rPr lang="es-ES_tradnl" dirty="0"/>
              <a:t> Utilice este formato cuando necesite compartir el libro con alguien que trabaja en una versión anterior de Excel</a:t>
            </a:r>
            <a:r>
              <a:rPr lang="es-ES_tradnl" dirty="0">
                <a:solidFill>
                  <a:srgbClr val="FFCC00"/>
                </a:solidFill>
              </a:rPr>
              <a:t>. </a:t>
            </a:r>
          </a:p>
        </p:txBody>
      </p:sp>
      <p:sp>
        <p:nvSpPr>
          <p:cNvPr id="245767" name="Rectangle 8"/>
          <p:cNvSpPr>
            <a:spLocks noChangeArrowheads="1"/>
          </p:cNvSpPr>
          <p:nvPr/>
        </p:nvSpPr>
        <p:spPr bwMode="auto">
          <a:xfrm>
            <a:off x="260350" y="4867275"/>
            <a:ext cx="8678863" cy="546100"/>
          </a:xfrm>
          <a:prstGeom prst="rect">
            <a:avLst/>
          </a:prstGeom>
          <a:noFill/>
          <a:ln w="9525">
            <a:noFill/>
            <a:miter lim="800000"/>
            <a:headEnd/>
            <a:tailEnd/>
          </a:ln>
        </p:spPr>
        <p:txBody>
          <a:bodyPr/>
          <a:lstStyle/>
          <a:p>
            <a:pPr marL="233363" indent="-233363">
              <a:spcBef>
                <a:spcPct val="20000"/>
              </a:spcBef>
              <a:spcAft>
                <a:spcPct val="75000"/>
              </a:spcAft>
              <a:buFontTx/>
              <a:buChar char="•"/>
            </a:pPr>
            <a:r>
              <a:rPr lang="es-ES_tradnl" b="1" dirty="0"/>
              <a:t>Libro de Microsoft Excel 5.0/95 (*.xls).</a:t>
            </a:r>
            <a:r>
              <a:rPr lang="es-ES_tradnl" dirty="0"/>
              <a:t> Utilice este formato cuando necesite compartir el libro con alguien que trabaja en Microsoft Excel 5.0</a:t>
            </a:r>
            <a:r>
              <a:rPr lang="es-ES_tradnl" dirty="0">
                <a:solidFill>
                  <a:srgbClr val="FFCC00"/>
                </a:solidFill>
              </a:rPr>
              <a:t>.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45766">
                                            <p:txEl>
                                              <p:pRg st="0" end="0"/>
                                            </p:txEl>
                                          </p:spTgt>
                                        </p:tgtEl>
                                        <p:attrNameLst>
                                          <p:attrName>style.visibility</p:attrName>
                                        </p:attrNameLst>
                                      </p:cBhvr>
                                      <p:to>
                                        <p:strVal val="visible"/>
                                      </p:to>
                                    </p:set>
                                    <p:animEffect transition="in" filter="checkerboard(across)">
                                      <p:cBhvr>
                                        <p:cTn id="7" dur="500"/>
                                        <p:tgtEl>
                                          <p:spTgt spid="2457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45767">
                                            <p:txEl>
                                              <p:pRg st="0" end="0"/>
                                            </p:txEl>
                                          </p:spTgt>
                                        </p:tgtEl>
                                        <p:attrNameLst>
                                          <p:attrName>style.visibility</p:attrName>
                                        </p:attrNameLst>
                                      </p:cBhvr>
                                      <p:to>
                                        <p:strVal val="visible"/>
                                      </p:to>
                                    </p:set>
                                    <p:animEffect transition="in" filter="checkerboard(across)">
                                      <p:cBhvr>
                                        <p:cTn id="12" dur="500"/>
                                        <p:tgtEl>
                                          <p:spTgt spid="2457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6" grpId="0" build="p" autoUpdateAnimBg="0" advAuto="0"/>
      <p:bldP spid="24576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0" name="Rectangle 7"/>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mtClean="0"/>
              <a:t>¿Qué hay en la cinta de opciones? </a:t>
            </a:r>
          </a:p>
        </p:txBody>
      </p:sp>
      <p:pic>
        <p:nvPicPr>
          <p:cNvPr id="172043" name="Picture 11" descr="Ficha Inicio, grupo Alineación y comando Ajustar texto"/>
          <p:cNvPicPr>
            <a:picLocks noChangeAspect="1" noChangeArrowheads="1"/>
          </p:cNvPicPr>
          <p:nvPr>
            <p:ph sz="half" idx="4294967295"/>
          </p:nvPr>
        </p:nvPicPr>
        <p:blipFill>
          <a:blip r:embed="rId4"/>
          <a:srcRect/>
          <a:stretch>
            <a:fillRect/>
          </a:stretch>
        </p:blipFill>
        <p:spPr>
          <a:xfrm>
            <a:off x="0" y="914400"/>
            <a:ext cx="5651500" cy="2849563"/>
          </a:xfrm>
          <a:noFill/>
        </p:spPr>
      </p:pic>
      <p:sp>
        <p:nvSpPr>
          <p:cNvPr id="172035" name="Rectangle 8"/>
          <p:cNvSpPr>
            <a:spLocks noChangeArrowheads="1"/>
          </p:cNvSpPr>
          <p:nvPr/>
        </p:nvSpPr>
        <p:spPr bwMode="auto">
          <a:xfrm>
            <a:off x="6119813" y="801688"/>
            <a:ext cx="2744787" cy="1587500"/>
          </a:xfrm>
          <a:prstGeom prst="rect">
            <a:avLst/>
          </a:prstGeom>
          <a:noFill/>
          <a:ln w="9525">
            <a:noFill/>
            <a:miter lim="800000"/>
            <a:headEnd/>
            <a:tailEnd/>
          </a:ln>
        </p:spPr>
        <p:txBody>
          <a:bodyPr/>
          <a:lstStyle/>
          <a:p>
            <a:pPr>
              <a:spcBef>
                <a:spcPct val="20000"/>
              </a:spcBef>
              <a:spcAft>
                <a:spcPct val="75000"/>
              </a:spcAft>
            </a:pPr>
            <a:r>
              <a:rPr lang="es-ES_tradnl" sz="2000"/>
              <a:t>Las tres partes de la cinta de opciones son fichas, grupos y comandos.   </a:t>
            </a:r>
          </a:p>
        </p:txBody>
      </p:sp>
      <p:graphicFrame>
        <p:nvGraphicFramePr>
          <p:cNvPr id="172036" name="Object 4"/>
          <p:cNvGraphicFramePr>
            <a:graphicFrameLocks noChangeAspect="1"/>
          </p:cNvGraphicFramePr>
          <p:nvPr/>
        </p:nvGraphicFramePr>
        <p:xfrm>
          <a:off x="339725" y="4021138"/>
          <a:ext cx="269875" cy="303212"/>
        </p:xfrm>
        <a:graphic>
          <a:graphicData uri="http://schemas.openxmlformats.org/presentationml/2006/ole">
            <p:oleObj spid="_x0000_s1026" name="Visio" r:id="rId5" imgW="270231" imgH="303063" progId="Visio.Drawing.11">
              <p:embed/>
            </p:oleObj>
          </a:graphicData>
        </a:graphic>
      </p:graphicFrame>
      <p:graphicFrame>
        <p:nvGraphicFramePr>
          <p:cNvPr id="172037" name="Object 5"/>
          <p:cNvGraphicFramePr>
            <a:graphicFrameLocks noChangeAspect="1"/>
          </p:cNvGraphicFramePr>
          <p:nvPr/>
        </p:nvGraphicFramePr>
        <p:xfrm>
          <a:off x="339725" y="4754563"/>
          <a:ext cx="269875" cy="303212"/>
        </p:xfrm>
        <a:graphic>
          <a:graphicData uri="http://schemas.openxmlformats.org/presentationml/2006/ole">
            <p:oleObj spid="_x0000_s1027" name="Visio" r:id="rId6" imgW="270231" imgH="303063" progId="Visio.Drawing.11">
              <p:embed/>
            </p:oleObj>
          </a:graphicData>
        </a:graphic>
      </p:graphicFrame>
      <p:graphicFrame>
        <p:nvGraphicFramePr>
          <p:cNvPr id="172038" name="Object 6"/>
          <p:cNvGraphicFramePr>
            <a:graphicFrameLocks noChangeAspect="1"/>
          </p:cNvGraphicFramePr>
          <p:nvPr/>
        </p:nvGraphicFramePr>
        <p:xfrm>
          <a:off x="339725" y="5465763"/>
          <a:ext cx="269875" cy="303212"/>
        </p:xfrm>
        <a:graphic>
          <a:graphicData uri="http://schemas.openxmlformats.org/presentationml/2006/ole">
            <p:oleObj spid="_x0000_s1028" name="Visio" r:id="rId7" imgW="270231" imgH="303063" progId="Visio.Drawing.11">
              <p:embed/>
            </p:oleObj>
          </a:graphicData>
        </a:graphic>
      </p:graphicFrame>
      <p:sp>
        <p:nvSpPr>
          <p:cNvPr id="1032" name="Line 9"/>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172041" name="Rectangle 10"/>
          <p:cNvSpPr>
            <a:spLocks noChangeArrowheads="1"/>
          </p:cNvSpPr>
          <p:nvPr/>
        </p:nvSpPr>
        <p:spPr bwMode="auto">
          <a:xfrm>
            <a:off x="676275" y="3987800"/>
            <a:ext cx="5940425" cy="2263775"/>
          </a:xfrm>
          <a:prstGeom prst="rect">
            <a:avLst/>
          </a:prstGeom>
          <a:noFill/>
          <a:ln w="9525">
            <a:noFill/>
            <a:miter lim="800000"/>
            <a:headEnd/>
            <a:tailEnd/>
          </a:ln>
        </p:spPr>
        <p:txBody>
          <a:bodyPr>
            <a:spAutoFit/>
          </a:bodyPr>
          <a:lstStyle/>
          <a:p>
            <a:pPr>
              <a:spcBef>
                <a:spcPct val="20000"/>
              </a:spcBef>
              <a:spcAft>
                <a:spcPct val="45000"/>
              </a:spcAft>
            </a:pPr>
            <a:r>
              <a:rPr lang="es-ES_tradnl" sz="1700" b="1" dirty="0"/>
              <a:t>Fichas:</a:t>
            </a:r>
            <a:r>
              <a:rPr lang="es-ES_tradnl" sz="1700" dirty="0"/>
              <a:t> las fichas representan las tareas principales que se realizan en Excel. Hay siete fichas a lo largo de la parte superior de la ventana de Excel. </a:t>
            </a:r>
            <a:endParaRPr lang="es-ES_tradnl" sz="1700" b="1" dirty="0"/>
          </a:p>
          <a:p>
            <a:pPr>
              <a:spcBef>
                <a:spcPct val="20000"/>
              </a:spcBef>
              <a:spcAft>
                <a:spcPct val="45000"/>
              </a:spcAft>
            </a:pPr>
            <a:r>
              <a:rPr lang="es-ES_tradnl" sz="1700" b="1" dirty="0"/>
              <a:t>Grupos:</a:t>
            </a:r>
            <a:r>
              <a:rPr lang="es-ES_tradnl" sz="1700" dirty="0"/>
              <a:t> los grupos son conjuntos de comandos relacionados, mostrados en fichas.</a:t>
            </a:r>
            <a:endParaRPr lang="es-ES_tradnl" sz="1700" b="1" dirty="0"/>
          </a:p>
          <a:p>
            <a:pPr>
              <a:spcBef>
                <a:spcPct val="20000"/>
              </a:spcBef>
              <a:spcAft>
                <a:spcPct val="45000"/>
              </a:spcAft>
            </a:pPr>
            <a:r>
              <a:rPr lang="es-ES_tradnl" sz="1700" b="1" dirty="0"/>
              <a:t>Comandos: </a:t>
            </a:r>
            <a:r>
              <a:rPr lang="es-ES_tradnl" sz="1700" dirty="0"/>
              <a:t>un comando es un botón, un menú o un cuadro en el que se especifica información.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72043"/>
                                        </p:tgtEl>
                                        <p:attrNameLst>
                                          <p:attrName>style.visibility</p:attrName>
                                        </p:attrNameLst>
                                      </p:cBhvr>
                                      <p:to>
                                        <p:strVal val="visible"/>
                                      </p:to>
                                    </p:set>
                                    <p:animEffect transition="in" filter="slide(fromTop)">
                                      <p:cBhvr>
                                        <p:cTn id="7" dur="500"/>
                                        <p:tgtEl>
                                          <p:spTgt spid="17204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72035"/>
                                        </p:tgtEl>
                                        <p:attrNameLst>
                                          <p:attrName>style.visibility</p:attrName>
                                        </p:attrNameLst>
                                      </p:cBhvr>
                                      <p:to>
                                        <p:strVal val="visible"/>
                                      </p:to>
                                    </p:set>
                                    <p:animEffect transition="in" filter="slide(fromTop)">
                                      <p:cBhvr>
                                        <p:cTn id="12" dur="500"/>
                                        <p:tgtEl>
                                          <p:spTgt spid="17203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72036"/>
                                        </p:tgtEl>
                                        <p:attrNameLst>
                                          <p:attrName>style.visibility</p:attrName>
                                        </p:attrNameLst>
                                      </p:cBhvr>
                                      <p:to>
                                        <p:strVal val="visible"/>
                                      </p:to>
                                    </p:set>
                                    <p:animEffect transition="in" filter="dissolve">
                                      <p:cBhvr>
                                        <p:cTn id="17" dur="500"/>
                                        <p:tgtEl>
                                          <p:spTgt spid="172036"/>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72037"/>
                                        </p:tgtEl>
                                        <p:attrNameLst>
                                          <p:attrName>style.visibility</p:attrName>
                                        </p:attrNameLst>
                                      </p:cBhvr>
                                      <p:to>
                                        <p:strVal val="visible"/>
                                      </p:to>
                                    </p:set>
                                    <p:animEffect transition="in" filter="dissolve">
                                      <p:cBhvr>
                                        <p:cTn id="21" dur="500"/>
                                        <p:tgtEl>
                                          <p:spTgt spid="172037"/>
                                        </p:tgtEl>
                                      </p:cBhvr>
                                    </p:animEffect>
                                  </p:childTnLst>
                                </p:cTn>
                              </p:par>
                            </p:childTnLst>
                          </p:cTn>
                        </p:par>
                        <p:par>
                          <p:cTn id="22" fill="hold">
                            <p:stCondLst>
                              <p:cond delay="1000"/>
                            </p:stCondLst>
                            <p:childTnLst>
                              <p:par>
                                <p:cTn id="23" presetID="9" presetClass="entr" presetSubtype="0" fill="hold" nodeType="afterEffect">
                                  <p:stCondLst>
                                    <p:cond delay="0"/>
                                  </p:stCondLst>
                                  <p:childTnLst>
                                    <p:set>
                                      <p:cBhvr>
                                        <p:cTn id="24" dur="1" fill="hold">
                                          <p:stCondLst>
                                            <p:cond delay="0"/>
                                          </p:stCondLst>
                                        </p:cTn>
                                        <p:tgtEl>
                                          <p:spTgt spid="172038"/>
                                        </p:tgtEl>
                                        <p:attrNameLst>
                                          <p:attrName>style.visibility</p:attrName>
                                        </p:attrNameLst>
                                      </p:cBhvr>
                                      <p:to>
                                        <p:strVal val="visible"/>
                                      </p:to>
                                    </p:set>
                                    <p:animEffect transition="in" filter="dissolve">
                                      <p:cBhvr>
                                        <p:cTn id="25" dur="500"/>
                                        <p:tgtEl>
                                          <p:spTgt spid="172038"/>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72041">
                                            <p:txEl>
                                              <p:pRg st="0" end="0"/>
                                            </p:txEl>
                                          </p:spTgt>
                                        </p:tgtEl>
                                        <p:attrNameLst>
                                          <p:attrName>style.visibility</p:attrName>
                                        </p:attrNameLst>
                                      </p:cBhvr>
                                      <p:to>
                                        <p:strVal val="visible"/>
                                      </p:to>
                                    </p:set>
                                    <p:animEffect transition="in" filter="checkerboard(across)">
                                      <p:cBhvr>
                                        <p:cTn id="30" dur="500"/>
                                        <p:tgtEl>
                                          <p:spTgt spid="172041">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72041">
                                            <p:txEl>
                                              <p:pRg st="1" end="1"/>
                                            </p:txEl>
                                          </p:spTgt>
                                        </p:tgtEl>
                                        <p:attrNameLst>
                                          <p:attrName>style.visibility</p:attrName>
                                        </p:attrNameLst>
                                      </p:cBhvr>
                                      <p:to>
                                        <p:strVal val="visible"/>
                                      </p:to>
                                    </p:set>
                                    <p:animEffect transition="in" filter="checkerboard(across)">
                                      <p:cBhvr>
                                        <p:cTn id="35" dur="500"/>
                                        <p:tgtEl>
                                          <p:spTgt spid="172041">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72041">
                                            <p:txEl>
                                              <p:pRg st="2" end="2"/>
                                            </p:txEl>
                                          </p:spTgt>
                                        </p:tgtEl>
                                        <p:attrNameLst>
                                          <p:attrName>style.visibility</p:attrName>
                                        </p:attrNameLst>
                                      </p:cBhvr>
                                      <p:to>
                                        <p:strVal val="visible"/>
                                      </p:to>
                                    </p:set>
                                    <p:animEffect transition="in" filter="checkerboard(across)">
                                      <p:cBhvr>
                                        <p:cTn id="40" dur="500"/>
                                        <p:tgtEl>
                                          <p:spTgt spid="17204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utoUpdateAnimBg="0"/>
      <p:bldP spid="17204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mtClean="0"/>
              <a:t>¿Qué hay en la cinta de opciones? </a:t>
            </a:r>
          </a:p>
        </p:txBody>
      </p:sp>
      <p:pic>
        <p:nvPicPr>
          <p:cNvPr id="17415" name="Picture 7" descr="Ficha Inicio, grupo Alineación y comando Ajustar texto"/>
          <p:cNvPicPr>
            <a:picLocks noChangeAspect="1" noChangeArrowheads="1"/>
          </p:cNvPicPr>
          <p:nvPr>
            <p:ph sz="half" idx="4294967295"/>
          </p:nvPr>
        </p:nvPicPr>
        <p:blipFill>
          <a:blip r:embed="rId3"/>
          <a:srcRect/>
          <a:stretch>
            <a:fillRect/>
          </a:stretch>
        </p:blipFill>
        <p:spPr>
          <a:xfrm>
            <a:off x="0" y="914400"/>
            <a:ext cx="5651500" cy="2849563"/>
          </a:xfrm>
          <a:noFill/>
        </p:spPr>
      </p:pic>
      <p:sp>
        <p:nvSpPr>
          <p:cNvPr id="174083" name="Rectangle 4"/>
          <p:cNvSpPr>
            <a:spLocks noChangeArrowheads="1"/>
          </p:cNvSpPr>
          <p:nvPr/>
        </p:nvSpPr>
        <p:spPr bwMode="auto">
          <a:xfrm>
            <a:off x="6119813" y="801688"/>
            <a:ext cx="2744787" cy="782637"/>
          </a:xfrm>
          <a:prstGeom prst="rect">
            <a:avLst/>
          </a:prstGeom>
          <a:noFill/>
          <a:ln w="9525">
            <a:noFill/>
            <a:miter lim="800000"/>
            <a:headEnd/>
            <a:tailEnd/>
          </a:ln>
        </p:spPr>
        <p:txBody>
          <a:bodyPr/>
          <a:lstStyle/>
          <a:p>
            <a:pPr>
              <a:spcBef>
                <a:spcPct val="20000"/>
              </a:spcBef>
              <a:spcAft>
                <a:spcPct val="75000"/>
              </a:spcAft>
            </a:pPr>
            <a:r>
              <a:rPr lang="es-ES_tradnl" sz="2000"/>
              <a:t>¿Por dónde se empieza a trabajar en la cinta de opciones? </a:t>
            </a:r>
          </a:p>
        </p:txBody>
      </p:sp>
      <p:sp>
        <p:nvSpPr>
          <p:cNvPr id="17413"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174089" name="Rectangle 6"/>
          <p:cNvSpPr>
            <a:spLocks noChangeArrowheads="1"/>
          </p:cNvSpPr>
          <p:nvPr/>
        </p:nvSpPr>
        <p:spPr bwMode="auto">
          <a:xfrm>
            <a:off x="260350" y="3994150"/>
            <a:ext cx="5926138" cy="450850"/>
          </a:xfrm>
          <a:prstGeom prst="rect">
            <a:avLst/>
          </a:prstGeom>
          <a:noFill/>
          <a:ln w="9525">
            <a:noFill/>
            <a:miter lim="800000"/>
            <a:headEnd/>
            <a:tailEnd/>
          </a:ln>
        </p:spPr>
        <p:txBody>
          <a:bodyPr/>
          <a:lstStyle/>
          <a:p>
            <a:pPr>
              <a:spcBef>
                <a:spcPct val="20000"/>
              </a:spcBef>
              <a:spcAft>
                <a:spcPct val="75000"/>
              </a:spcAft>
            </a:pPr>
            <a:r>
              <a:rPr lang="es-ES_tradnl" dirty="0"/>
              <a:t>Los comandos principales de Excel están agrupados en la primera ficha, la ficha </a:t>
            </a:r>
            <a:r>
              <a:rPr lang="es-ES_tradnl" b="1" dirty="0"/>
              <a:t>Inicio</a:t>
            </a:r>
            <a:r>
              <a:rPr lang="es-ES_tradnl" dirty="0"/>
              <a:t> </a:t>
            </a:r>
            <a:r>
              <a:rPr lang="es-ES_tradnl" dirty="0">
                <a:solidFill>
                  <a:srgbClr val="FFCC00"/>
                </a:solidFill>
              </a:rPr>
              <a:t>. </a:t>
            </a:r>
          </a:p>
        </p:txBody>
      </p:sp>
      <p:sp>
        <p:nvSpPr>
          <p:cNvPr id="174091" name="Rectangle 8"/>
          <p:cNvSpPr>
            <a:spLocks noChangeArrowheads="1"/>
          </p:cNvSpPr>
          <p:nvPr/>
        </p:nvSpPr>
        <p:spPr bwMode="auto">
          <a:xfrm>
            <a:off x="6119813" y="1960563"/>
            <a:ext cx="2744787" cy="1081087"/>
          </a:xfrm>
          <a:prstGeom prst="rect">
            <a:avLst/>
          </a:prstGeom>
          <a:noFill/>
          <a:ln w="9525">
            <a:noFill/>
            <a:miter lim="800000"/>
            <a:headEnd/>
            <a:tailEnd/>
          </a:ln>
        </p:spPr>
        <p:txBody>
          <a:bodyPr/>
          <a:lstStyle/>
          <a:p>
            <a:pPr>
              <a:spcBef>
                <a:spcPct val="20000"/>
              </a:spcBef>
              <a:spcAft>
                <a:spcPct val="75000"/>
              </a:spcAft>
            </a:pPr>
            <a:r>
              <a:rPr lang="es-ES_tradnl" sz="2000"/>
              <a:t>Por el principio.</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74083"/>
                                        </p:tgtEl>
                                        <p:attrNameLst>
                                          <p:attrName>style.visibility</p:attrName>
                                        </p:attrNameLst>
                                      </p:cBhvr>
                                      <p:to>
                                        <p:strVal val="visible"/>
                                      </p:to>
                                    </p:set>
                                    <p:animEffect transition="in" filter="slide(fromTop)">
                                      <p:cBhvr>
                                        <p:cTn id="7" dur="500"/>
                                        <p:tgtEl>
                                          <p:spTgt spid="17408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74091"/>
                                        </p:tgtEl>
                                        <p:attrNameLst>
                                          <p:attrName>style.visibility</p:attrName>
                                        </p:attrNameLst>
                                      </p:cBhvr>
                                      <p:to>
                                        <p:strVal val="visible"/>
                                      </p:to>
                                    </p:set>
                                    <p:animEffect transition="in" filter="slide(fromTop)">
                                      <p:cBhvr>
                                        <p:cTn id="12" dur="500"/>
                                        <p:tgtEl>
                                          <p:spTgt spid="17409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74089">
                                            <p:txEl>
                                              <p:pRg st="0" end="0"/>
                                            </p:txEl>
                                          </p:spTgt>
                                        </p:tgtEl>
                                        <p:attrNameLst>
                                          <p:attrName>style.visibility</p:attrName>
                                        </p:attrNameLst>
                                      </p:cBhvr>
                                      <p:to>
                                        <p:strVal val="visible"/>
                                      </p:to>
                                    </p:set>
                                    <p:animEffect transition="in" filter="slide(fromLeft)">
                                      <p:cBhvr>
                                        <p:cTn id="17" dur="500"/>
                                        <p:tgtEl>
                                          <p:spTgt spid="1740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autoUpdateAnimBg="0"/>
      <p:bldP spid="174089" grpId="0" build="p" autoUpdateAnimBg="0"/>
      <p:bldP spid="17409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mtClean="0"/>
              <a:t>¿Qué hay en la cinta de opciones? </a:t>
            </a:r>
          </a:p>
        </p:txBody>
      </p:sp>
      <p:pic>
        <p:nvPicPr>
          <p:cNvPr id="18439" name="Picture 7" descr="Ficha Inicio, grupo Alineación y comando Ajustar texto"/>
          <p:cNvPicPr>
            <a:picLocks noChangeAspect="1" noChangeArrowheads="1"/>
          </p:cNvPicPr>
          <p:nvPr>
            <p:ph sz="half" idx="4294967295"/>
          </p:nvPr>
        </p:nvPicPr>
        <p:blipFill>
          <a:blip r:embed="rId3"/>
          <a:srcRect/>
          <a:stretch>
            <a:fillRect/>
          </a:stretch>
        </p:blipFill>
        <p:spPr>
          <a:xfrm>
            <a:off x="0" y="914400"/>
            <a:ext cx="5651500" cy="2849563"/>
          </a:xfrm>
          <a:noFill/>
        </p:spPr>
      </p:pic>
      <p:sp>
        <p:nvSpPr>
          <p:cNvPr id="176131" name="Rectangle 4"/>
          <p:cNvSpPr>
            <a:spLocks noChangeArrowheads="1"/>
          </p:cNvSpPr>
          <p:nvPr/>
        </p:nvSpPr>
        <p:spPr bwMode="auto">
          <a:xfrm>
            <a:off x="6119813" y="801688"/>
            <a:ext cx="2744787" cy="2306637"/>
          </a:xfrm>
          <a:prstGeom prst="rect">
            <a:avLst/>
          </a:prstGeom>
          <a:noFill/>
          <a:ln w="9525">
            <a:noFill/>
            <a:miter lim="800000"/>
            <a:headEnd/>
            <a:tailEnd/>
          </a:ln>
        </p:spPr>
        <p:txBody>
          <a:bodyPr/>
          <a:lstStyle/>
          <a:p>
            <a:pPr>
              <a:spcBef>
                <a:spcPct val="20000"/>
              </a:spcBef>
              <a:spcAft>
                <a:spcPct val="75000"/>
              </a:spcAft>
            </a:pPr>
            <a:r>
              <a:rPr lang="es-ES_tradnl" sz="2000" b="1"/>
              <a:t>Los grupos</a:t>
            </a:r>
            <a:r>
              <a:rPr lang="es-ES_tradnl" sz="2000"/>
              <a:t> aglutinan todos los comandos que se necesitan para realizar una tarea concreta. </a:t>
            </a:r>
          </a:p>
        </p:txBody>
      </p:sp>
      <p:sp>
        <p:nvSpPr>
          <p:cNvPr id="18437"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176133" name="Rectangle 6"/>
          <p:cNvSpPr>
            <a:spLocks noChangeArrowheads="1"/>
          </p:cNvSpPr>
          <p:nvPr/>
        </p:nvSpPr>
        <p:spPr bwMode="auto">
          <a:xfrm>
            <a:off x="260350" y="3994150"/>
            <a:ext cx="5926138" cy="1676400"/>
          </a:xfrm>
          <a:prstGeom prst="rect">
            <a:avLst/>
          </a:prstGeom>
          <a:noFill/>
          <a:ln w="9525">
            <a:noFill/>
            <a:miter lim="800000"/>
            <a:headEnd/>
            <a:tailEnd/>
          </a:ln>
        </p:spPr>
        <p:txBody>
          <a:bodyPr/>
          <a:lstStyle/>
          <a:p>
            <a:pPr>
              <a:spcBef>
                <a:spcPct val="20000"/>
              </a:spcBef>
              <a:spcAft>
                <a:spcPct val="75000"/>
              </a:spcAft>
            </a:pPr>
            <a:r>
              <a:rPr lang="es-ES_tradnl" dirty="0"/>
              <a:t>Mientras se trabaja en la tarea, los grupos se mantienen a la vista y disponibles para su uso; ya no están ocultos en menús. </a:t>
            </a:r>
          </a:p>
          <a:p>
            <a:pPr>
              <a:spcBef>
                <a:spcPct val="20000"/>
              </a:spcBef>
              <a:spcAft>
                <a:spcPct val="75000"/>
              </a:spcAft>
            </a:pPr>
            <a:r>
              <a:rPr lang="es-ES_tradnl" dirty="0"/>
              <a:t>Estos comandos esenciales están a la vista en la parte superior del área de trabajo.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76131"/>
                                        </p:tgtEl>
                                        <p:attrNameLst>
                                          <p:attrName>style.visibility</p:attrName>
                                        </p:attrNameLst>
                                      </p:cBhvr>
                                      <p:to>
                                        <p:strVal val="visible"/>
                                      </p:to>
                                    </p:set>
                                    <p:animEffect transition="in" filter="slide(fromTop)">
                                      <p:cBhvr>
                                        <p:cTn id="7" dur="500"/>
                                        <p:tgtEl>
                                          <p:spTgt spid="17613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76133">
                                            <p:txEl>
                                              <p:pRg st="0" end="0"/>
                                            </p:txEl>
                                          </p:spTgt>
                                        </p:tgtEl>
                                        <p:attrNameLst>
                                          <p:attrName>style.visibility</p:attrName>
                                        </p:attrNameLst>
                                      </p:cBhvr>
                                      <p:to>
                                        <p:strVal val="visible"/>
                                      </p:to>
                                    </p:set>
                                    <p:animEffect transition="in" filter="slide(fromLeft)">
                                      <p:cBhvr>
                                        <p:cTn id="12" dur="500"/>
                                        <p:tgtEl>
                                          <p:spTgt spid="17613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76133">
                                            <p:txEl>
                                              <p:pRg st="1" end="1"/>
                                            </p:txEl>
                                          </p:spTgt>
                                        </p:tgtEl>
                                        <p:attrNameLst>
                                          <p:attrName>style.visibility</p:attrName>
                                        </p:attrNameLst>
                                      </p:cBhvr>
                                      <p:to>
                                        <p:strVal val="visible"/>
                                      </p:to>
                                    </p:set>
                                    <p:animEffect transition="in" filter="slide(fromLeft)">
                                      <p:cBhvr>
                                        <p:cTn id="17" dur="500"/>
                                        <p:tgtEl>
                                          <p:spTgt spid="1761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autoUpdateAnimBg="0"/>
      <p:bldP spid="17613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type="title" idx="4294967295"/>
          </p:nvPr>
        </p:nvSpPr>
        <p:spPr>
          <a:xfrm>
            <a:off x="211138" y="377825"/>
            <a:ext cx="8932862" cy="614363"/>
          </a:xfrm>
        </p:spPr>
        <p:txBody>
          <a:bodyPr>
            <a:normAutofit fontScale="90000"/>
          </a:bodyPr>
          <a:lstStyle/>
          <a:p>
            <a:pPr eaLnBrk="1" hangingPunct="1"/>
            <a:r>
              <a:rPr lang="es-ES_tradnl" dirty="0" smtClean="0"/>
              <a:t>Más comandos pero sólo cuando se necesitan</a:t>
            </a:r>
          </a:p>
        </p:txBody>
      </p:sp>
      <p:pic>
        <p:nvPicPr>
          <p:cNvPr id="25608" name="Picture 7" descr="Cuando se crea un gráfico, aparecen las herramientas de gráfico: ficha Diseño, ficha Presentación y ficha Formato"/>
          <p:cNvPicPr>
            <a:picLocks noChangeAspect="1" noChangeArrowheads="1"/>
          </p:cNvPicPr>
          <p:nvPr>
            <p:ph sz="half" idx="4294967295"/>
          </p:nvPr>
        </p:nvPicPr>
        <p:blipFill>
          <a:blip r:embed="rId3"/>
          <a:srcRect/>
          <a:stretch>
            <a:fillRect/>
          </a:stretch>
        </p:blipFill>
        <p:spPr>
          <a:xfrm>
            <a:off x="0" y="1274618"/>
            <a:ext cx="5662613" cy="2495695"/>
          </a:xfrm>
          <a:noFill/>
        </p:spPr>
      </p:pic>
      <p:sp>
        <p:nvSpPr>
          <p:cNvPr id="25603" name="Rectangle 4"/>
          <p:cNvSpPr>
            <a:spLocks noChangeArrowheads="1"/>
          </p:cNvSpPr>
          <p:nvPr/>
        </p:nvSpPr>
        <p:spPr bwMode="auto">
          <a:xfrm>
            <a:off x="5967413" y="1896197"/>
            <a:ext cx="2744787" cy="1248785"/>
          </a:xfrm>
          <a:prstGeom prst="rect">
            <a:avLst/>
          </a:prstGeom>
          <a:noFill/>
          <a:ln w="9525">
            <a:noFill/>
            <a:miter lim="800000"/>
            <a:headEnd/>
            <a:tailEnd/>
          </a:ln>
        </p:spPr>
        <p:txBody>
          <a:bodyPr/>
          <a:lstStyle/>
          <a:p>
            <a:pPr>
              <a:spcBef>
                <a:spcPct val="20000"/>
              </a:spcBef>
              <a:spcAft>
                <a:spcPct val="75000"/>
              </a:spcAft>
            </a:pPr>
            <a:r>
              <a:rPr lang="es-ES_tradnl" sz="2000" dirty="0"/>
              <a:t>Los comandos de la cinta de opciones son los que más utiliza. </a:t>
            </a:r>
          </a:p>
        </p:txBody>
      </p:sp>
      <p:sp>
        <p:nvSpPr>
          <p:cNvPr id="25605" name="Rectangle 5"/>
          <p:cNvSpPr>
            <a:spLocks noChangeArrowheads="1"/>
          </p:cNvSpPr>
          <p:nvPr/>
        </p:nvSpPr>
        <p:spPr bwMode="auto">
          <a:xfrm>
            <a:off x="260350" y="3994150"/>
            <a:ext cx="5926138" cy="2124075"/>
          </a:xfrm>
          <a:prstGeom prst="rect">
            <a:avLst/>
          </a:prstGeom>
          <a:noFill/>
          <a:ln w="9525">
            <a:noFill/>
            <a:miter lim="800000"/>
            <a:headEnd/>
            <a:tailEnd/>
          </a:ln>
        </p:spPr>
        <p:txBody>
          <a:bodyPr/>
          <a:lstStyle/>
          <a:p>
            <a:pPr>
              <a:spcBef>
                <a:spcPct val="20000"/>
              </a:spcBef>
              <a:spcAft>
                <a:spcPct val="75000"/>
              </a:spcAft>
            </a:pPr>
            <a:r>
              <a:rPr lang="es-ES_tradnl" dirty="0"/>
              <a:t>En lugar de mostrar todos los comandos en todo momento, en Excel 2007 algunos comandos sólo se muestran cuando se necesitan, en respuesta a la acción que realice.</a:t>
            </a:r>
          </a:p>
          <a:p>
            <a:pPr>
              <a:spcBef>
                <a:spcPct val="20000"/>
              </a:spcBef>
              <a:spcAft>
                <a:spcPct val="75000"/>
              </a:spcAft>
            </a:pPr>
            <a:r>
              <a:rPr lang="es-ES_tradnl" dirty="0"/>
              <a:t>No debe preocuparse si no ve </a:t>
            </a:r>
            <a:r>
              <a:rPr lang="es-ES_tradnl" i="1" dirty="0"/>
              <a:t>todos</a:t>
            </a:r>
            <a:r>
              <a:rPr lang="es-ES_tradnl" dirty="0"/>
              <a:t> los comandos que necesita en todo momento. Dé los primeros pasos y los comandos necesarios estarán disponibles. </a:t>
            </a:r>
          </a:p>
        </p:txBody>
      </p:sp>
      <p:sp>
        <p:nvSpPr>
          <p:cNvPr id="19462" name="Line 6"/>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slide(fromTop)">
                                      <p:cBhvr>
                                        <p:cTn id="7" dur="500"/>
                                        <p:tgtEl>
                                          <p:spTgt spid="256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slide(fromTop)">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5605">
                                            <p:txEl>
                                              <p:pRg st="0" end="0"/>
                                            </p:txEl>
                                          </p:spTgt>
                                        </p:tgtEl>
                                        <p:attrNameLst>
                                          <p:attrName>style.visibility</p:attrName>
                                        </p:attrNameLst>
                                      </p:cBhvr>
                                      <p:to>
                                        <p:strVal val="visible"/>
                                      </p:to>
                                    </p:set>
                                    <p:animEffect transition="in" filter="slide(fromLeft)">
                                      <p:cBhvr>
                                        <p:cTn id="17" dur="500"/>
                                        <p:tgtEl>
                                          <p:spTgt spid="2560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5605">
                                            <p:txEl>
                                              <p:pRg st="1" end="1"/>
                                            </p:txEl>
                                          </p:spTgt>
                                        </p:tgtEl>
                                        <p:attrNameLst>
                                          <p:attrName>style.visibility</p:attrName>
                                        </p:attrNameLst>
                                      </p:cBhvr>
                                      <p:to>
                                        <p:strVal val="visible"/>
                                      </p:to>
                                    </p:set>
                                    <p:animEffect transition="in" filter="slide(fromLeft)">
                                      <p:cBhvr>
                                        <p:cTn id="22"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6"/>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mtClean="0"/>
              <a:t>Más opciones si las necesita</a:t>
            </a:r>
          </a:p>
        </p:txBody>
      </p:sp>
      <p:pic>
        <p:nvPicPr>
          <p:cNvPr id="27659" name="Picture 11" descr="Signo en el área inferior de un cuadro de diálogo que ofrece más opciones y un cuadro de diálogo"/>
          <p:cNvPicPr>
            <a:picLocks noChangeAspect="1" noChangeArrowheads="1"/>
          </p:cNvPicPr>
          <p:nvPr>
            <p:ph sz="half" idx="4294967295"/>
          </p:nvPr>
        </p:nvPicPr>
        <p:blipFill>
          <a:blip r:embed="rId4"/>
          <a:srcRect/>
          <a:stretch>
            <a:fillRect/>
          </a:stretch>
        </p:blipFill>
        <p:spPr>
          <a:xfrm>
            <a:off x="0" y="914400"/>
            <a:ext cx="5651500" cy="2849563"/>
          </a:xfrm>
          <a:noFill/>
        </p:spPr>
      </p:pic>
      <p:sp>
        <p:nvSpPr>
          <p:cNvPr id="27651" name="Rectangle 7"/>
          <p:cNvSpPr>
            <a:spLocks noChangeArrowheads="1"/>
          </p:cNvSpPr>
          <p:nvPr/>
        </p:nvSpPr>
        <p:spPr bwMode="auto">
          <a:xfrm>
            <a:off x="6119813" y="801688"/>
            <a:ext cx="2744787" cy="2763837"/>
          </a:xfrm>
          <a:prstGeom prst="rect">
            <a:avLst/>
          </a:prstGeom>
          <a:noFill/>
          <a:ln w="9525">
            <a:noFill/>
            <a:miter lim="800000"/>
            <a:headEnd/>
            <a:tailEnd/>
          </a:ln>
        </p:spPr>
        <p:txBody>
          <a:bodyPr/>
          <a:lstStyle/>
          <a:p>
            <a:pPr>
              <a:spcBef>
                <a:spcPct val="20000"/>
              </a:spcBef>
              <a:spcAft>
                <a:spcPct val="75000"/>
              </a:spcAft>
            </a:pPr>
            <a:r>
              <a:rPr lang="es-ES_tradnl" dirty="0"/>
              <a:t>Algunas veces aparece una flecha, denominada </a:t>
            </a:r>
            <a:r>
              <a:rPr lang="es-ES_tradnl" b="1" dirty="0"/>
              <a:t>Iniciador de cuadros de diálogo</a:t>
            </a:r>
            <a:r>
              <a:rPr lang="es-ES_tradnl" dirty="0"/>
              <a:t>, en la esquina inferior derecha de un grupo.</a:t>
            </a:r>
          </a:p>
          <a:p>
            <a:pPr>
              <a:spcBef>
                <a:spcPct val="20000"/>
              </a:spcBef>
              <a:spcAft>
                <a:spcPct val="75000"/>
              </a:spcAft>
            </a:pPr>
            <a:r>
              <a:rPr lang="es-ES_tradnl" dirty="0"/>
              <a:t>Esta flecha indica que hay más opciones disponibles para el grupo. </a:t>
            </a:r>
          </a:p>
        </p:txBody>
      </p:sp>
      <p:graphicFrame>
        <p:nvGraphicFramePr>
          <p:cNvPr id="27652" name="Object 4"/>
          <p:cNvGraphicFramePr>
            <a:graphicFrameLocks noChangeAspect="1"/>
          </p:cNvGraphicFramePr>
          <p:nvPr/>
        </p:nvGraphicFramePr>
        <p:xfrm>
          <a:off x="339725" y="4826000"/>
          <a:ext cx="269875" cy="303213"/>
        </p:xfrm>
        <a:graphic>
          <a:graphicData uri="http://schemas.openxmlformats.org/presentationml/2006/ole">
            <p:oleObj spid="_x0000_s2050" name="Visio" r:id="rId5" imgW="270231" imgH="303063" progId="Visio.Drawing.11">
              <p:embed/>
            </p:oleObj>
          </a:graphicData>
        </a:graphic>
      </p:graphicFrame>
      <p:graphicFrame>
        <p:nvGraphicFramePr>
          <p:cNvPr id="27653" name="Object 5"/>
          <p:cNvGraphicFramePr>
            <a:graphicFrameLocks noChangeAspect="1"/>
          </p:cNvGraphicFramePr>
          <p:nvPr/>
        </p:nvGraphicFramePr>
        <p:xfrm>
          <a:off x="339725" y="5364163"/>
          <a:ext cx="269875" cy="303212"/>
        </p:xfrm>
        <a:graphic>
          <a:graphicData uri="http://schemas.openxmlformats.org/presentationml/2006/ole">
            <p:oleObj spid="_x0000_s2051" name="Visio" r:id="rId6" imgW="270231" imgH="303063" progId="Visio.Drawing.11">
              <p:embed/>
            </p:oleObj>
          </a:graphicData>
        </a:graphic>
      </p:graphicFrame>
      <p:sp>
        <p:nvSpPr>
          <p:cNvPr id="2055" name="Line 8"/>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7657" name="Rectangle 9"/>
          <p:cNvSpPr>
            <a:spLocks noChangeArrowheads="1"/>
          </p:cNvSpPr>
          <p:nvPr/>
        </p:nvSpPr>
        <p:spPr bwMode="auto">
          <a:xfrm>
            <a:off x="676275" y="4802188"/>
            <a:ext cx="5940425" cy="615950"/>
          </a:xfrm>
          <a:prstGeom prst="rect">
            <a:avLst/>
          </a:prstGeom>
          <a:noFill/>
          <a:ln w="9525">
            <a:noFill/>
            <a:miter lim="800000"/>
            <a:headEnd/>
            <a:tailEnd/>
          </a:ln>
        </p:spPr>
        <p:txBody>
          <a:bodyPr>
            <a:spAutoFit/>
          </a:bodyPr>
          <a:lstStyle/>
          <a:p>
            <a:pPr>
              <a:spcBef>
                <a:spcPct val="20000"/>
              </a:spcBef>
              <a:spcAft>
                <a:spcPct val="45000"/>
              </a:spcAft>
            </a:pPr>
            <a:r>
              <a:rPr lang="es-ES_tradnl" sz="1700" dirty="0"/>
              <a:t>En la ficha </a:t>
            </a:r>
            <a:r>
              <a:rPr lang="es-ES_tradnl" sz="1700" b="1" dirty="0"/>
              <a:t>Inicio</a:t>
            </a:r>
            <a:r>
              <a:rPr lang="es-ES_tradnl" sz="1700" dirty="0"/>
              <a:t> , haga clic en la flecha      en el grupo </a:t>
            </a:r>
            <a:r>
              <a:rPr lang="es-ES_tradnl" sz="1700" b="1" dirty="0"/>
              <a:t>Fuente</a:t>
            </a:r>
            <a:r>
              <a:rPr lang="es-ES_tradnl" sz="1700" dirty="0"/>
              <a:t> </a:t>
            </a:r>
            <a:r>
              <a:rPr lang="es-ES_tradnl" sz="1700" dirty="0">
                <a:solidFill>
                  <a:srgbClr val="FFCC00"/>
                </a:solidFill>
              </a:rPr>
              <a:t>.</a:t>
            </a:r>
          </a:p>
        </p:txBody>
      </p:sp>
      <p:sp>
        <p:nvSpPr>
          <p:cNvPr id="27658" name="Rectangle 10"/>
          <p:cNvSpPr>
            <a:spLocks noChangeArrowheads="1"/>
          </p:cNvSpPr>
          <p:nvPr/>
        </p:nvSpPr>
        <p:spPr bwMode="auto">
          <a:xfrm>
            <a:off x="260350" y="3994150"/>
            <a:ext cx="5926138" cy="450850"/>
          </a:xfrm>
          <a:prstGeom prst="rect">
            <a:avLst/>
          </a:prstGeom>
          <a:noFill/>
          <a:ln w="9525">
            <a:noFill/>
            <a:miter lim="800000"/>
            <a:headEnd/>
            <a:tailEnd/>
          </a:ln>
        </p:spPr>
        <p:txBody>
          <a:bodyPr/>
          <a:lstStyle/>
          <a:p>
            <a:pPr>
              <a:spcBef>
                <a:spcPct val="20000"/>
              </a:spcBef>
              <a:spcAft>
                <a:spcPct val="75000"/>
              </a:spcAft>
            </a:pPr>
            <a:r>
              <a:rPr lang="es-ES_tradnl" sz="1700" dirty="0"/>
              <a:t>Haga clic en el iniciador de cuadros de diálogos     y verá un cuadro de diálogo o un panel de tareas. En la imagen se muestra un ejemplo: </a:t>
            </a:r>
          </a:p>
        </p:txBody>
      </p:sp>
      <p:pic>
        <p:nvPicPr>
          <p:cNvPr id="27660" name="Picture 12" descr="Iniciador de cuadros de diálogo"/>
          <p:cNvPicPr>
            <a:picLocks noChangeAspect="1" noChangeArrowheads="1"/>
          </p:cNvPicPr>
          <p:nvPr/>
        </p:nvPicPr>
        <p:blipFill>
          <a:blip r:embed="rId7"/>
          <a:srcRect/>
          <a:stretch>
            <a:fillRect/>
          </a:stretch>
        </p:blipFill>
        <p:spPr bwMode="auto">
          <a:xfrm>
            <a:off x="4968875" y="4059238"/>
            <a:ext cx="238125" cy="220662"/>
          </a:xfrm>
          <a:prstGeom prst="rect">
            <a:avLst/>
          </a:prstGeom>
          <a:noFill/>
          <a:ln w="9525">
            <a:noFill/>
            <a:miter lim="800000"/>
            <a:headEnd/>
            <a:tailEnd/>
          </a:ln>
        </p:spPr>
      </p:pic>
      <p:pic>
        <p:nvPicPr>
          <p:cNvPr id="27661" name="Picture 13" descr="Iniciador de cuadros de diálogo"/>
          <p:cNvPicPr>
            <a:picLocks noChangeAspect="1" noChangeArrowheads="1"/>
          </p:cNvPicPr>
          <p:nvPr/>
        </p:nvPicPr>
        <p:blipFill>
          <a:blip r:embed="rId7"/>
          <a:srcRect/>
          <a:stretch>
            <a:fillRect/>
          </a:stretch>
        </p:blipFill>
        <p:spPr bwMode="auto">
          <a:xfrm>
            <a:off x="4667250" y="4846638"/>
            <a:ext cx="238125" cy="220662"/>
          </a:xfrm>
          <a:prstGeom prst="rect">
            <a:avLst/>
          </a:prstGeom>
          <a:noFill/>
          <a:ln w="9525">
            <a:noFill/>
            <a:miter lim="800000"/>
            <a:headEnd/>
            <a:tailEnd/>
          </a:ln>
        </p:spPr>
      </p:pic>
      <p:sp>
        <p:nvSpPr>
          <p:cNvPr id="27662" name="Rectangle 14"/>
          <p:cNvSpPr>
            <a:spLocks noChangeArrowheads="1"/>
          </p:cNvSpPr>
          <p:nvPr/>
        </p:nvSpPr>
        <p:spPr bwMode="auto">
          <a:xfrm>
            <a:off x="647700" y="5341938"/>
            <a:ext cx="5940425" cy="877887"/>
          </a:xfrm>
          <a:prstGeom prst="rect">
            <a:avLst/>
          </a:prstGeom>
          <a:noFill/>
          <a:ln w="9525">
            <a:noFill/>
            <a:miter lim="800000"/>
            <a:headEnd/>
            <a:tailEnd/>
          </a:ln>
        </p:spPr>
        <p:txBody>
          <a:bodyPr>
            <a:spAutoFit/>
          </a:bodyPr>
          <a:lstStyle/>
          <a:p>
            <a:pPr>
              <a:spcBef>
                <a:spcPct val="20000"/>
              </a:spcBef>
              <a:spcAft>
                <a:spcPct val="45000"/>
              </a:spcAft>
            </a:pPr>
            <a:r>
              <a:rPr lang="es-ES_tradnl" sz="1700" dirty="0"/>
              <a:t>El cuadro de diálogo </a:t>
            </a:r>
            <a:r>
              <a:rPr lang="es-ES_tradnl" sz="1700" b="1" dirty="0"/>
              <a:t>Formato de celdas</a:t>
            </a:r>
            <a:r>
              <a:rPr lang="es-ES_tradnl" sz="1700" dirty="0"/>
              <a:t> se abre, con opciones de superíndices y otras opciones relacionadas con las fuentes. </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7659"/>
                                        </p:tgtEl>
                                        <p:attrNameLst>
                                          <p:attrName>style.visibility</p:attrName>
                                        </p:attrNameLst>
                                      </p:cBhvr>
                                      <p:to>
                                        <p:strVal val="visible"/>
                                      </p:to>
                                    </p:set>
                                    <p:animEffect transition="in" filter="slide(fromTop)">
                                      <p:cBhvr>
                                        <p:cTn id="7" dur="500"/>
                                        <p:tgtEl>
                                          <p:spTgt spid="27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slide(fromTop)">
                                      <p:cBhvr>
                                        <p:cTn id="12" dur="5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slide(fromTop)">
                                      <p:cBhvr>
                                        <p:cTn id="17" dur="500"/>
                                        <p:tgtEl>
                                          <p:spTgt spid="276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7658">
                                            <p:txEl>
                                              <p:pRg st="0" end="0"/>
                                            </p:txEl>
                                          </p:spTgt>
                                        </p:tgtEl>
                                        <p:attrNameLst>
                                          <p:attrName>style.visibility</p:attrName>
                                        </p:attrNameLst>
                                      </p:cBhvr>
                                      <p:to>
                                        <p:strVal val="visible"/>
                                      </p:to>
                                    </p:set>
                                    <p:animEffect transition="in" filter="slide(fromLeft)">
                                      <p:cBhvr>
                                        <p:cTn id="22" dur="500"/>
                                        <p:tgtEl>
                                          <p:spTgt spid="27658">
                                            <p:txEl>
                                              <p:pRg st="0" end="0"/>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27660"/>
                                        </p:tgtEl>
                                        <p:attrNameLst>
                                          <p:attrName>style.visibility</p:attrName>
                                        </p:attrNameLst>
                                      </p:cBhvr>
                                      <p:to>
                                        <p:strVal val="visible"/>
                                      </p:to>
                                    </p:set>
                                    <p:animEffect transition="in" filter="dissolve">
                                      <p:cBhvr>
                                        <p:cTn id="26" dur="500"/>
                                        <p:tgtEl>
                                          <p:spTgt spid="27660"/>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7652"/>
                                        </p:tgtEl>
                                        <p:attrNameLst>
                                          <p:attrName>style.visibility</p:attrName>
                                        </p:attrNameLst>
                                      </p:cBhvr>
                                      <p:to>
                                        <p:strVal val="visible"/>
                                      </p:to>
                                    </p:set>
                                    <p:animEffect transition="in" filter="dissolve">
                                      <p:cBhvr>
                                        <p:cTn id="31" dur="500"/>
                                        <p:tgtEl>
                                          <p:spTgt spid="27652"/>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27653"/>
                                        </p:tgtEl>
                                        <p:attrNameLst>
                                          <p:attrName>style.visibility</p:attrName>
                                        </p:attrNameLst>
                                      </p:cBhvr>
                                      <p:to>
                                        <p:strVal val="visible"/>
                                      </p:to>
                                    </p:set>
                                    <p:animEffect transition="in" filter="dissolve">
                                      <p:cBhvr>
                                        <p:cTn id="35" dur="500"/>
                                        <p:tgtEl>
                                          <p:spTgt spid="27653"/>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7657">
                                            <p:txEl>
                                              <p:pRg st="0" end="0"/>
                                            </p:txEl>
                                          </p:spTgt>
                                        </p:tgtEl>
                                        <p:attrNameLst>
                                          <p:attrName>style.visibility</p:attrName>
                                        </p:attrNameLst>
                                      </p:cBhvr>
                                      <p:to>
                                        <p:strVal val="visible"/>
                                      </p:to>
                                    </p:set>
                                    <p:animEffect transition="in" filter="checkerboard(across)">
                                      <p:cBhvr>
                                        <p:cTn id="40" dur="500"/>
                                        <p:tgtEl>
                                          <p:spTgt spid="27657">
                                            <p:txEl>
                                              <p:pRg st="0" end="0"/>
                                            </p:txEl>
                                          </p:spTgt>
                                        </p:tgtEl>
                                      </p:cBhvr>
                                    </p:animEffect>
                                  </p:childTnLst>
                                </p:cTn>
                              </p:par>
                            </p:childTnLst>
                          </p:cTn>
                        </p:par>
                        <p:par>
                          <p:cTn id="41" fill="hold">
                            <p:stCondLst>
                              <p:cond delay="500"/>
                            </p:stCondLst>
                            <p:childTnLst>
                              <p:par>
                                <p:cTn id="42" presetID="9" presetClass="entr" presetSubtype="0" fill="hold" nodeType="afterEffect">
                                  <p:stCondLst>
                                    <p:cond delay="0"/>
                                  </p:stCondLst>
                                  <p:childTnLst>
                                    <p:set>
                                      <p:cBhvr>
                                        <p:cTn id="43" dur="1" fill="hold">
                                          <p:stCondLst>
                                            <p:cond delay="0"/>
                                          </p:stCondLst>
                                        </p:cTn>
                                        <p:tgtEl>
                                          <p:spTgt spid="27661"/>
                                        </p:tgtEl>
                                        <p:attrNameLst>
                                          <p:attrName>style.visibility</p:attrName>
                                        </p:attrNameLst>
                                      </p:cBhvr>
                                      <p:to>
                                        <p:strVal val="visible"/>
                                      </p:to>
                                    </p:set>
                                    <p:animEffect transition="in" filter="dissolve">
                                      <p:cBhvr>
                                        <p:cTn id="44" dur="500"/>
                                        <p:tgtEl>
                                          <p:spTgt spid="27661"/>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27662">
                                            <p:txEl>
                                              <p:pRg st="0" end="0"/>
                                            </p:txEl>
                                          </p:spTgt>
                                        </p:tgtEl>
                                        <p:attrNameLst>
                                          <p:attrName>style.visibility</p:attrName>
                                        </p:attrNameLst>
                                      </p:cBhvr>
                                      <p:to>
                                        <p:strVal val="visible"/>
                                      </p:to>
                                    </p:set>
                                    <p:animEffect transition="in" filter="checkerboard(across)">
                                      <p:cBhvr>
                                        <p:cTn id="49" dur="500"/>
                                        <p:tgtEl>
                                          <p:spTgt spid="276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57" grpId="0" build="p" autoUpdateAnimBg="0"/>
      <p:bldP spid="27658" grpId="0" build="p" autoUpdateAnimBg="0"/>
      <p:bldP spid="2766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title" idx="4294967295"/>
          </p:nvPr>
        </p:nvSpPr>
        <p:spPr>
          <a:xfrm>
            <a:off x="0" y="230188"/>
            <a:ext cx="8229600" cy="609600"/>
          </a:xfrm>
        </p:spPr>
        <p:txBody>
          <a:bodyPr>
            <a:normAutofit fontScale="90000"/>
          </a:bodyPr>
          <a:lstStyle/>
          <a:p>
            <a:pPr eaLnBrk="1" hangingPunct="1"/>
            <a:r>
              <a:rPr lang="es-ES_tradnl" dirty="0" smtClean="0"/>
              <a:t>Comandos en la barra de herramientas</a:t>
            </a:r>
          </a:p>
        </p:txBody>
      </p:sp>
      <p:pic>
        <p:nvPicPr>
          <p:cNvPr id="188423" name="Picture 7" descr="Barra de herramientas de acceso rápido y comando Agregar a la barra de herramientas de acceso rápido"/>
          <p:cNvPicPr>
            <a:picLocks noChangeAspect="1" noChangeArrowheads="1"/>
          </p:cNvPicPr>
          <p:nvPr>
            <p:ph idx="4294967295"/>
          </p:nvPr>
        </p:nvPicPr>
        <p:blipFill>
          <a:blip r:embed="rId3"/>
          <a:srcRect/>
          <a:stretch>
            <a:fillRect/>
          </a:stretch>
        </p:blipFill>
        <p:spPr>
          <a:xfrm>
            <a:off x="242888" y="1065213"/>
            <a:ext cx="5651500" cy="2849562"/>
          </a:xfrm>
          <a:noFill/>
        </p:spPr>
      </p:pic>
      <p:sp>
        <p:nvSpPr>
          <p:cNvPr id="188419" name="Rectangle 4"/>
          <p:cNvSpPr>
            <a:spLocks noChangeArrowheads="1"/>
          </p:cNvSpPr>
          <p:nvPr/>
        </p:nvSpPr>
        <p:spPr bwMode="auto">
          <a:xfrm>
            <a:off x="6119813" y="919162"/>
            <a:ext cx="2744787" cy="2960688"/>
          </a:xfrm>
          <a:prstGeom prst="rect">
            <a:avLst/>
          </a:prstGeom>
          <a:noFill/>
          <a:ln w="9525">
            <a:noFill/>
            <a:miter lim="800000"/>
            <a:headEnd/>
            <a:tailEnd/>
          </a:ln>
        </p:spPr>
        <p:txBody>
          <a:bodyPr/>
          <a:lstStyle/>
          <a:p>
            <a:pPr>
              <a:spcBef>
                <a:spcPct val="20000"/>
              </a:spcBef>
              <a:spcAft>
                <a:spcPct val="75000"/>
              </a:spcAft>
            </a:pPr>
            <a:r>
              <a:rPr lang="es-ES_tradnl" sz="2000" dirty="0"/>
              <a:t>¿Suele utilizar comandos que no están tan accesibles como le gustaría? </a:t>
            </a:r>
          </a:p>
          <a:p>
            <a:pPr>
              <a:spcBef>
                <a:spcPct val="20000"/>
              </a:spcBef>
              <a:spcAft>
                <a:spcPct val="75000"/>
              </a:spcAft>
            </a:pPr>
            <a:r>
              <a:rPr lang="es-ES_tradnl" sz="2000" dirty="0"/>
              <a:t>Puede agregarlos fácilmente a la </a:t>
            </a:r>
            <a:r>
              <a:rPr lang="es-ES_tradnl" sz="2000" b="1" dirty="0"/>
              <a:t>Barra de herramientas de acceso rápido</a:t>
            </a:r>
            <a:r>
              <a:rPr lang="es-ES_tradnl" sz="2000" dirty="0"/>
              <a:t>. </a:t>
            </a:r>
          </a:p>
        </p:txBody>
      </p:sp>
      <p:sp>
        <p:nvSpPr>
          <p:cNvPr id="20485"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188422" name="Rectangle 6"/>
          <p:cNvSpPr>
            <a:spLocks noChangeArrowheads="1"/>
          </p:cNvSpPr>
          <p:nvPr/>
        </p:nvSpPr>
        <p:spPr bwMode="auto">
          <a:xfrm>
            <a:off x="277813" y="3994150"/>
            <a:ext cx="7394575" cy="1201738"/>
          </a:xfrm>
          <a:prstGeom prst="rect">
            <a:avLst/>
          </a:prstGeom>
          <a:noFill/>
          <a:ln w="9525">
            <a:noFill/>
            <a:miter lim="800000"/>
            <a:headEnd/>
            <a:tailEnd/>
          </a:ln>
        </p:spPr>
        <p:txBody>
          <a:bodyPr/>
          <a:lstStyle/>
          <a:p>
            <a:pPr>
              <a:spcBef>
                <a:spcPct val="20000"/>
              </a:spcBef>
              <a:spcAft>
                <a:spcPct val="75000"/>
              </a:spcAft>
            </a:pPr>
            <a:r>
              <a:rPr lang="es-ES_tradnl" sz="2000" dirty="0"/>
              <a:t>La barra de herramientas de acceso rápido está situada sobre la cinta de opciones cuando se inicia por primera vez Excel 2007. En esa barra, los comandos siempre están visibles y a mano.</a:t>
            </a:r>
          </a:p>
        </p:txBody>
      </p:sp>
      <p:sp>
        <p:nvSpPr>
          <p:cNvPr id="188424" name="Rectangle 8"/>
          <p:cNvSpPr>
            <a:spLocks noChangeArrowheads="1"/>
          </p:cNvSpPr>
          <p:nvPr/>
        </p:nvSpPr>
        <p:spPr bwMode="auto">
          <a:xfrm>
            <a:off x="623888" y="1073150"/>
            <a:ext cx="1166812" cy="257175"/>
          </a:xfrm>
          <a:prstGeom prst="rect">
            <a:avLst/>
          </a:prstGeom>
          <a:noFill/>
          <a:ln w="28575">
            <a:solidFill>
              <a:srgbClr val="FF0000"/>
            </a:solidFill>
            <a:miter lim="800000"/>
            <a:headEnd/>
            <a:tailEnd/>
          </a:ln>
        </p:spPr>
        <p:txBody>
          <a:bodyPr wrap="none" anchor="ctr"/>
          <a:lstStyle/>
          <a:p>
            <a:endParaRPr lang="es-ES_tradnl"/>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88423"/>
                                        </p:tgtEl>
                                        <p:attrNameLst>
                                          <p:attrName>style.visibility</p:attrName>
                                        </p:attrNameLst>
                                      </p:cBhvr>
                                      <p:to>
                                        <p:strVal val="visible"/>
                                      </p:to>
                                    </p:set>
                                    <p:animEffect transition="in" filter="slide(fromTop)">
                                      <p:cBhvr>
                                        <p:cTn id="7" dur="500"/>
                                        <p:tgtEl>
                                          <p:spTgt spid="1884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Effect transition="in" filter="slide(fromTop)">
                                      <p:cBhvr>
                                        <p:cTn id="12" dur="500"/>
                                        <p:tgtEl>
                                          <p:spTgt spid="1884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88419">
                                            <p:txEl>
                                              <p:pRg st="1" end="1"/>
                                            </p:txEl>
                                          </p:spTgt>
                                        </p:tgtEl>
                                        <p:attrNameLst>
                                          <p:attrName>style.visibility</p:attrName>
                                        </p:attrNameLst>
                                      </p:cBhvr>
                                      <p:to>
                                        <p:strVal val="visible"/>
                                      </p:to>
                                    </p:set>
                                    <p:animEffect transition="in" filter="slide(fromTop)">
                                      <p:cBhvr>
                                        <p:cTn id="17" dur="500"/>
                                        <p:tgtEl>
                                          <p:spTgt spid="1884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8422">
                                            <p:txEl>
                                              <p:pRg st="0" end="0"/>
                                            </p:txEl>
                                          </p:spTgt>
                                        </p:tgtEl>
                                        <p:attrNameLst>
                                          <p:attrName>style.visibility</p:attrName>
                                        </p:attrNameLst>
                                      </p:cBhvr>
                                      <p:to>
                                        <p:strVal val="visible"/>
                                      </p:to>
                                    </p:set>
                                    <p:animEffect transition="in" filter="slide(fromLeft)">
                                      <p:cBhvr>
                                        <p:cTn id="22" dur="500"/>
                                        <p:tgtEl>
                                          <p:spTgt spid="188422">
                                            <p:txEl>
                                              <p:pRg st="0" end="0"/>
                                            </p:txEl>
                                          </p:spTgt>
                                        </p:tgtEl>
                                      </p:cBhvr>
                                    </p:animEffect>
                                  </p:childTnLst>
                                </p:cTn>
                              </p:par>
                            </p:childTnLst>
                          </p:cTn>
                        </p:par>
                        <p:par>
                          <p:cTn id="23" fill="hold">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188424"/>
                                        </p:tgtEl>
                                        <p:attrNameLst>
                                          <p:attrName>style.visibility</p:attrName>
                                        </p:attrNameLst>
                                      </p:cBhvr>
                                      <p:to>
                                        <p:strVal val="visible"/>
                                      </p:to>
                                    </p:set>
                                    <p:animEffect transition="in" filter="dissolve">
                                      <p:cBhvr>
                                        <p:cTn id="26" dur="500"/>
                                        <p:tgtEl>
                                          <p:spTgt spid="188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autoUpdateAnimBg="0"/>
      <p:bldP spid="188422" grpId="0" build="p" autoUpdateAnimBg="0"/>
      <p:bldP spid="1884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idx="4294967295"/>
          </p:nvPr>
        </p:nvSpPr>
        <p:spPr>
          <a:xfrm>
            <a:off x="239713" y="63500"/>
            <a:ext cx="8904287" cy="614363"/>
          </a:xfrm>
        </p:spPr>
        <p:txBody>
          <a:bodyPr>
            <a:normAutofit fontScale="90000"/>
          </a:bodyPr>
          <a:lstStyle/>
          <a:p>
            <a:pPr eaLnBrk="1" hangingPunct="1"/>
            <a:r>
              <a:rPr lang="es-ES_tradnl" sz="3000" smtClean="0"/>
              <a:t>¿Dónde están los métodos abreviados de teclado? </a:t>
            </a:r>
          </a:p>
        </p:txBody>
      </p:sp>
      <p:sp>
        <p:nvSpPr>
          <p:cNvPr id="29699" name="Rectangle 4"/>
          <p:cNvSpPr>
            <a:spLocks noChangeArrowheads="1"/>
          </p:cNvSpPr>
          <p:nvPr/>
        </p:nvSpPr>
        <p:spPr bwMode="auto">
          <a:xfrm>
            <a:off x="6119813" y="819150"/>
            <a:ext cx="2744787" cy="2763838"/>
          </a:xfrm>
          <a:prstGeom prst="rect">
            <a:avLst/>
          </a:prstGeom>
          <a:noFill/>
          <a:ln w="9525">
            <a:noFill/>
            <a:miter lim="800000"/>
            <a:headEnd/>
            <a:tailEnd/>
          </a:ln>
        </p:spPr>
        <p:txBody>
          <a:bodyPr/>
          <a:lstStyle/>
          <a:p>
            <a:pPr>
              <a:spcBef>
                <a:spcPct val="20000"/>
              </a:spcBef>
              <a:spcAft>
                <a:spcPct val="75000"/>
              </a:spcAft>
            </a:pPr>
            <a:r>
              <a:rPr lang="es-ES_tradnl" sz="2000"/>
              <a:t>Si utiliza el teclado más que el ratón, le agradará saber que el diseño de la cinta de opciones incluye nuevos métodos abreviados.</a:t>
            </a:r>
          </a:p>
          <a:p>
            <a:pPr>
              <a:spcBef>
                <a:spcPct val="20000"/>
              </a:spcBef>
              <a:spcAft>
                <a:spcPct val="75000"/>
              </a:spcAft>
            </a:pPr>
            <a:endParaRPr lang="es-ES_tradnl" sz="2000"/>
          </a:p>
        </p:txBody>
      </p:sp>
      <p:sp>
        <p:nvSpPr>
          <p:cNvPr id="21509" name="Line 5"/>
          <p:cNvSpPr>
            <a:spLocks noChangeShapeType="1"/>
          </p:cNvSpPr>
          <p:nvPr/>
        </p:nvSpPr>
        <p:spPr bwMode="auto">
          <a:xfrm>
            <a:off x="339725" y="3951288"/>
            <a:ext cx="8413750" cy="0"/>
          </a:xfrm>
          <a:prstGeom prst="line">
            <a:avLst/>
          </a:prstGeom>
          <a:noFill/>
          <a:ln w="12700">
            <a:solidFill>
              <a:srgbClr val="FFFFFF"/>
            </a:solidFill>
            <a:round/>
            <a:headEnd/>
            <a:tailEnd/>
          </a:ln>
        </p:spPr>
        <p:txBody>
          <a:bodyPr/>
          <a:lstStyle/>
          <a:p>
            <a:endParaRPr lang="es-ES"/>
          </a:p>
        </p:txBody>
      </p:sp>
      <p:sp>
        <p:nvSpPr>
          <p:cNvPr id="29709" name="Rectangle 6"/>
          <p:cNvSpPr>
            <a:spLocks noChangeArrowheads="1"/>
          </p:cNvSpPr>
          <p:nvPr/>
        </p:nvSpPr>
        <p:spPr bwMode="auto">
          <a:xfrm>
            <a:off x="242888" y="4773613"/>
            <a:ext cx="5940425" cy="1381125"/>
          </a:xfrm>
          <a:prstGeom prst="rect">
            <a:avLst/>
          </a:prstGeom>
          <a:noFill/>
          <a:ln w="9525">
            <a:noFill/>
            <a:miter lim="800000"/>
            <a:headEnd/>
            <a:tailEnd/>
          </a:ln>
        </p:spPr>
        <p:txBody>
          <a:bodyPr>
            <a:spAutoFit/>
          </a:bodyPr>
          <a:lstStyle/>
          <a:p>
            <a:pPr marL="223838" indent="-223838">
              <a:spcBef>
                <a:spcPct val="20000"/>
              </a:spcBef>
              <a:spcAft>
                <a:spcPct val="45000"/>
              </a:spcAft>
              <a:buFontTx/>
              <a:buChar char="•"/>
            </a:pPr>
            <a:r>
              <a:rPr lang="es-ES_tradnl" dirty="0"/>
              <a:t>Hay métodos abreviados para cada uno de los botones de la cinta de opciones.</a:t>
            </a:r>
          </a:p>
          <a:p>
            <a:pPr marL="223838" indent="-223838">
              <a:spcBef>
                <a:spcPct val="20000"/>
              </a:spcBef>
              <a:spcAft>
                <a:spcPct val="45000"/>
              </a:spcAft>
              <a:buFontTx/>
              <a:buChar char="•"/>
            </a:pPr>
            <a:r>
              <a:rPr lang="es-ES_tradnl" dirty="0"/>
              <a:t>Estos métodos abreviados a menudo requieren menor combinación de teclas. </a:t>
            </a:r>
          </a:p>
        </p:txBody>
      </p:sp>
      <p:sp>
        <p:nvSpPr>
          <p:cNvPr id="29710" name="Rectangle 7"/>
          <p:cNvSpPr>
            <a:spLocks noChangeArrowheads="1"/>
          </p:cNvSpPr>
          <p:nvPr/>
        </p:nvSpPr>
        <p:spPr bwMode="auto">
          <a:xfrm>
            <a:off x="242888" y="4019550"/>
            <a:ext cx="5934075" cy="401638"/>
          </a:xfrm>
          <a:prstGeom prst="rect">
            <a:avLst/>
          </a:prstGeom>
          <a:noFill/>
          <a:ln w="9525">
            <a:noFill/>
            <a:miter lim="800000"/>
            <a:headEnd/>
            <a:tailEnd/>
          </a:ln>
        </p:spPr>
        <p:txBody>
          <a:bodyPr/>
          <a:lstStyle/>
          <a:p>
            <a:pPr>
              <a:spcBef>
                <a:spcPct val="20000"/>
              </a:spcBef>
              <a:spcAft>
                <a:spcPct val="75000"/>
              </a:spcAft>
            </a:pPr>
            <a:r>
              <a:rPr lang="es-ES_tradnl" dirty="0"/>
              <a:t>Este cambio presenta dos grandes ventajas frente a las versiones anteriores de Excel:</a:t>
            </a:r>
          </a:p>
        </p:txBody>
      </p:sp>
      <p:pic>
        <p:nvPicPr>
          <p:cNvPr id="29711" name="Picture 15" descr="Uso de las sugerencias de teclas para centrar texto en Excel"/>
          <p:cNvPicPr>
            <a:picLocks noChangeAspect="1" noChangeArrowheads="1"/>
          </p:cNvPicPr>
          <p:nvPr/>
        </p:nvPicPr>
        <p:blipFill>
          <a:blip r:embed="rId3"/>
          <a:srcRect/>
          <a:stretch>
            <a:fillRect/>
          </a:stretch>
        </p:blipFill>
        <p:spPr bwMode="auto">
          <a:xfrm>
            <a:off x="339725" y="896938"/>
            <a:ext cx="5667375" cy="285750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9711"/>
                                        </p:tgtEl>
                                        <p:attrNameLst>
                                          <p:attrName>style.visibility</p:attrName>
                                        </p:attrNameLst>
                                      </p:cBhvr>
                                      <p:to>
                                        <p:strVal val="visible"/>
                                      </p:to>
                                    </p:set>
                                    <p:animEffect transition="in" filter="slide(fromTop)">
                                      <p:cBhvr>
                                        <p:cTn id="7" dur="500"/>
                                        <p:tgtEl>
                                          <p:spTgt spid="2971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slide(fromTop)">
                                      <p:cBhvr>
                                        <p:cTn id="12" dur="500"/>
                                        <p:tgtEl>
                                          <p:spTgt spid="2969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9710">
                                            <p:txEl>
                                              <p:pRg st="0" end="0"/>
                                            </p:txEl>
                                          </p:spTgt>
                                        </p:tgtEl>
                                        <p:attrNameLst>
                                          <p:attrName>style.visibility</p:attrName>
                                        </p:attrNameLst>
                                      </p:cBhvr>
                                      <p:to>
                                        <p:strVal val="visible"/>
                                      </p:to>
                                    </p:set>
                                    <p:animEffect transition="in" filter="slide(fromLeft)">
                                      <p:cBhvr>
                                        <p:cTn id="17" dur="500"/>
                                        <p:tgtEl>
                                          <p:spTgt spid="297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709">
                                            <p:txEl>
                                              <p:pRg st="0" end="0"/>
                                            </p:txEl>
                                          </p:spTgt>
                                        </p:tgtEl>
                                        <p:attrNameLst>
                                          <p:attrName>style.visibility</p:attrName>
                                        </p:attrNameLst>
                                      </p:cBhvr>
                                      <p:to>
                                        <p:strVal val="visible"/>
                                      </p:to>
                                    </p:set>
                                    <p:animEffect transition="in" filter="checkerboard(across)">
                                      <p:cBhvr>
                                        <p:cTn id="22" dur="500"/>
                                        <p:tgtEl>
                                          <p:spTgt spid="2970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9709">
                                            <p:txEl>
                                              <p:pRg st="1" end="1"/>
                                            </p:txEl>
                                          </p:spTgt>
                                        </p:tgtEl>
                                        <p:attrNameLst>
                                          <p:attrName>style.visibility</p:attrName>
                                        </p:attrNameLst>
                                      </p:cBhvr>
                                      <p:to>
                                        <p:strVal val="visible"/>
                                      </p:to>
                                    </p:set>
                                    <p:animEffect transition="in" filter="checkerboard(across)">
                                      <p:cBhvr>
                                        <p:cTn id="27" dur="500"/>
                                        <p:tgtEl>
                                          <p:spTgt spid="2970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utoUpdateAnimBg="0"/>
      <p:bldP spid="29709" grpId="0" build="p" autoUpdateAnimBg="0"/>
      <p:bldP spid="29710" grpId="0" build="p" autoUpdateAnimBg="0"/>
    </p:bldLst>
  </p:timing>
</p:sld>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Presentación de formación, Excel 2007- Ponerse al día">
  <a:themeElements>
    <a:clrScheme name="moje">
      <a:dk1>
        <a:srgbClr val="FFFFFF"/>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FFFFFF"/>
      </a:hlink>
      <a:folHlink>
        <a:srgbClr val="80008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moje">
      <a:dk1>
        <a:srgbClr val="FFFFFF"/>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FFFFFF"/>
      </a:hlink>
      <a:folHlink>
        <a:srgbClr val="80008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Presentación de formación, Excel 2007- Ponerse al día</Template>
  <TotalTime>80</TotalTime>
  <Words>3189</Words>
  <Application>Microsoft Office PowerPoint</Application>
  <PresentationFormat>Presentación en pantalla (4:3)</PresentationFormat>
  <Paragraphs>184</Paragraphs>
  <Slides>20</Slides>
  <Notes>20</Notes>
  <HiddenSlides>0</HiddenSlides>
  <MMClips>0</MMClips>
  <ScaleCrop>false</ScaleCrop>
  <HeadingPairs>
    <vt:vector size="8" baseType="variant">
      <vt:variant>
        <vt:lpstr>Fuentes usadas</vt:lpstr>
      </vt:variant>
      <vt:variant>
        <vt:i4>2</vt:i4>
      </vt:variant>
      <vt:variant>
        <vt:lpstr>Tema</vt:lpstr>
      </vt:variant>
      <vt:variant>
        <vt:i4>3</vt:i4>
      </vt:variant>
      <vt:variant>
        <vt:lpstr>Servidores OLE incrustados</vt:lpstr>
      </vt:variant>
      <vt:variant>
        <vt:i4>1</vt:i4>
      </vt:variant>
      <vt:variant>
        <vt:lpstr>Títulos de diapositiva</vt:lpstr>
      </vt:variant>
      <vt:variant>
        <vt:i4>20</vt:i4>
      </vt:variant>
    </vt:vector>
  </HeadingPairs>
  <TitlesOfParts>
    <vt:vector size="26" baseType="lpstr">
      <vt:lpstr>Arial</vt:lpstr>
      <vt:lpstr>Tahoma</vt:lpstr>
      <vt:lpstr>Presentación de formación, Excel 2007- Ponerse al día</vt:lpstr>
      <vt:lpstr>2_Default Design</vt:lpstr>
      <vt:lpstr>Viajes</vt:lpstr>
      <vt:lpstr>Microsoft Visio Drawing</vt:lpstr>
      <vt:lpstr>Microsoft Office Excel 2007</vt:lpstr>
      <vt:lpstr>Qué es lo que ha cambiado y por qué</vt:lpstr>
      <vt:lpstr>¿Qué hay en la cinta de opciones? </vt:lpstr>
      <vt:lpstr>¿Qué hay en la cinta de opciones? </vt:lpstr>
      <vt:lpstr>¿Qué hay en la cinta de opciones? </vt:lpstr>
      <vt:lpstr>Más comandos pero sólo cuando se necesitan</vt:lpstr>
      <vt:lpstr>Más opciones si las necesita</vt:lpstr>
      <vt:lpstr>Comandos en la barra de herramientas</vt:lpstr>
      <vt:lpstr>¿Dónde están los métodos abreviados de teclado? </vt:lpstr>
      <vt:lpstr>¿Dónde están los métodos abreviados de teclado? </vt:lpstr>
      <vt:lpstr>Una vista nueva</vt:lpstr>
      <vt:lpstr>Una vista nueva</vt:lpstr>
      <vt:lpstr>Trabajar con diferentes resoluciones de pantalla</vt:lpstr>
      <vt:lpstr>Trabajar con diferentes resoluciones de pantalla</vt:lpstr>
      <vt:lpstr>NUEVO FORMATO DE ARCHIVO</vt:lpstr>
      <vt:lpstr>Un nuevo formato de archivo</vt:lpstr>
      <vt:lpstr>Ventajas del nuevo formato </vt:lpstr>
      <vt:lpstr>Nuevos formatos de archivo y nuevas opciones al guardar</vt:lpstr>
      <vt:lpstr>Nuevos formatos de archivo y nuevas opciones al guardar</vt:lpstr>
      <vt:lpstr>Nuevos formatos de archivo y nuevas opciones al guardar</vt:lpstr>
    </vt:vector>
  </TitlesOfParts>
  <Manager/>
  <Company>ufg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de formación de Microsoft® Office  Excel® 2007</dc:title>
  <dc:subject/>
  <dc:creator>ufg</dc:creator>
  <cp:keywords/>
  <dc:description/>
  <cp:lastModifiedBy>--</cp:lastModifiedBy>
  <cp:revision>16</cp:revision>
  <dcterms:created xsi:type="dcterms:W3CDTF">2008-06-20T16:02:13Z</dcterms:created>
  <dcterms:modified xsi:type="dcterms:W3CDTF">2009-08-08T21:45:47Z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TC102002863082</vt:lpwstr>
  </property>
</Properties>
</file>