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62" r:id="rId5"/>
    <p:sldId id="263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5.xml"/><Relationship Id="rId2" Type="http://schemas.openxmlformats.org/officeDocument/2006/relationships/slide" Target="slides/slide14.xml"/><Relationship Id="rId1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0FBF82-48B5-4B3F-88B7-6B72190A574B}" type="datetimeFigureOut">
              <a:rPr lang="es-CL" smtClean="0"/>
              <a:t>06-05-2011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154A6B-E9A5-4B30-854C-0FE7FA87D45B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C82311-74CC-4122-903E-EC2D166B64C9}" type="datetimeFigureOut">
              <a:rPr lang="es-CL" smtClean="0"/>
              <a:t>06-05-2011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D69FA0-3DBA-410A-9396-E83842FA2A0A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s-C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s-C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s-C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9D191-CB30-4DAA-92CA-D61B008380A9}" type="datetime1">
              <a:rPr lang="es-CL" smtClean="0"/>
              <a:t>06-05-2011</a:t>
            </a:fld>
            <a:endParaRPr lang="es-CL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8F863D9-10A6-4DD0-94E5-652C1CB013C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DD4AE-B8F9-4C65-A8E4-DFF4C4A12CD7}" type="datetime1">
              <a:rPr lang="es-CL" smtClean="0"/>
              <a:t>06-05-2011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863D9-10A6-4DD0-94E5-652C1CB013C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3FFA3-9333-4864-B5FA-10F49A72A1DD}" type="datetime1">
              <a:rPr lang="es-CL" smtClean="0"/>
              <a:t>06-05-2011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863D9-10A6-4DD0-94E5-652C1CB013C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25888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7CC3EA-BD74-4660-B3BB-A75133686DB9}" type="datetime1">
              <a:rPr lang="es-CL" smtClean="0"/>
              <a:t>06-05-2011</a:t>
            </a:fld>
            <a:endParaRPr lang="es-ES_tradnl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AE88B-078F-4FEB-B859-52916D68EF7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25888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s-CL" noProof="0" smtClean="0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A14A8D-3332-4FE2-81E3-7F012A6011D8}" type="datetime1">
              <a:rPr lang="es-CL" smtClean="0"/>
              <a:t>06-05-2011</a:t>
            </a:fld>
            <a:endParaRPr lang="es-ES_tradnl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B59E6-8730-4648-AF6B-E40C361E33D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028A7-320A-43A4-97C6-E07283ED7D0B}" type="datetime1">
              <a:rPr lang="es-CL" smtClean="0"/>
              <a:t>06-05-2011</a:t>
            </a:fld>
            <a:endParaRPr lang="es-CL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L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8F863D9-10A6-4DD0-94E5-652C1CB013C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A43F4-4413-408E-85F5-07D020A07995}" type="datetime1">
              <a:rPr lang="es-CL" smtClean="0"/>
              <a:t>06-05-2011</a:t>
            </a:fld>
            <a:endParaRPr lang="es-CL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863D9-10A6-4DD0-94E5-652C1CB013CB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72449-A1E7-4054-8A07-F0D1234402BF}" type="datetime1">
              <a:rPr lang="es-CL" smtClean="0"/>
              <a:t>06-05-2011</a:t>
            </a:fld>
            <a:endParaRPr lang="es-CL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863D9-10A6-4DD0-94E5-652C1CB013C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952A5-F74E-4D77-87D8-011834FBF4ED}" type="datetime1">
              <a:rPr lang="es-CL" smtClean="0"/>
              <a:t>06-05-2011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8F863D9-10A6-4DD0-94E5-652C1CB013CB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71AA-F84C-426F-A278-CF637332E086}" type="datetime1">
              <a:rPr lang="es-CL" smtClean="0"/>
              <a:t>06-05-2011</a:t>
            </a:fld>
            <a:endParaRPr lang="es-CL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863D9-10A6-4DD0-94E5-652C1CB013C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BFB7-BE7A-40FC-B621-6115A67555AB}" type="datetime1">
              <a:rPr lang="es-CL" smtClean="0"/>
              <a:t>06-05-2011</a:t>
            </a:fld>
            <a:endParaRPr lang="es-CL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863D9-10A6-4DD0-94E5-652C1CB013C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65E28-FCED-4C7B-A7FB-8AF50C5BA8E3}" type="datetime1">
              <a:rPr lang="es-CL" smtClean="0"/>
              <a:t>06-05-2011</a:t>
            </a:fld>
            <a:endParaRPr lang="es-CL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863D9-10A6-4DD0-94E5-652C1CB013C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14B2-644D-45DC-B8EF-AF91321FCEA6}" type="datetime1">
              <a:rPr lang="es-CL" smtClean="0"/>
              <a:t>06-05-2011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863D9-10A6-4DD0-94E5-652C1CB013CB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B8E645C-7D7C-47AE-B9EF-5C6E60A597BA}" type="datetime1">
              <a:rPr lang="es-CL" smtClean="0"/>
              <a:t>06-05-2011</a:t>
            </a:fld>
            <a:endParaRPr lang="es-CL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8F863D9-10A6-4DD0-94E5-652C1CB013CB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foto_diplomado_deporte_nutricion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92696"/>
            <a:ext cx="7848600" cy="532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827584" y="692697"/>
            <a:ext cx="7772400" cy="864096"/>
          </a:xfrm>
        </p:spPr>
        <p:txBody>
          <a:bodyPr/>
          <a:lstStyle/>
          <a:p>
            <a:r>
              <a:rPr lang="es-CL" dirty="0" smtClean="0"/>
              <a:t>DIETA CORRECTA</a:t>
            </a:r>
            <a:endParaRPr lang="es-C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8"/>
          <p:cNvSpPr>
            <a:spLocks noChangeArrowheads="1"/>
          </p:cNvSpPr>
          <p:nvPr/>
        </p:nvSpPr>
        <p:spPr bwMode="auto">
          <a:xfrm>
            <a:off x="0" y="5516563"/>
            <a:ext cx="9144000" cy="72072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CL"/>
          </a:p>
        </p:txBody>
      </p:sp>
      <p:pic>
        <p:nvPicPr>
          <p:cNvPr id="20483" name="Picture 7" descr="dhaeg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2186587">
            <a:off x="4044950" y="5237163"/>
            <a:ext cx="1368425" cy="122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s-ES" sz="4000" dirty="0" smtClean="0">
                <a:solidFill>
                  <a:schemeClr val="accent1"/>
                </a:solidFill>
              </a:rPr>
              <a:t> </a:t>
            </a:r>
            <a:r>
              <a:rPr lang="es-ES" sz="3600" dirty="0" smtClean="0"/>
              <a:t>Proteínas bajas en grasas saturadas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268759"/>
            <a:ext cx="8229600" cy="387791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s-ES" sz="1800" dirty="0" smtClean="0">
              <a:solidFill>
                <a:schemeClr val="accent1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s-ES" sz="2000" dirty="0" smtClean="0">
                <a:solidFill>
                  <a:schemeClr val="tx2"/>
                </a:solidFill>
              </a:rPr>
              <a:t>Pescado y pechuga de pollo o pavo.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2000" dirty="0" smtClean="0">
                <a:solidFill>
                  <a:schemeClr val="tx2"/>
                </a:solidFill>
              </a:rPr>
              <a:t>Carnes (bistecs de carnes magras sin grasa visible)</a:t>
            </a:r>
            <a:r>
              <a:rPr lang="es-ES_tradnl" sz="2000" dirty="0" smtClean="0">
                <a:solidFill>
                  <a:schemeClr val="tx2"/>
                </a:solidFill>
              </a:rPr>
              <a:t>.</a:t>
            </a:r>
            <a:endParaRPr lang="es-ES" sz="20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s-ES" sz="2000" dirty="0" smtClean="0">
                <a:solidFill>
                  <a:schemeClr val="tx2"/>
                </a:solidFill>
              </a:rPr>
              <a:t>Carne de </a:t>
            </a:r>
            <a:r>
              <a:rPr lang="es-ES_tradnl" sz="2000" dirty="0" smtClean="0">
                <a:solidFill>
                  <a:schemeClr val="tx2"/>
                </a:solidFill>
              </a:rPr>
              <a:t>cerdo</a:t>
            </a:r>
            <a:r>
              <a:rPr lang="es-ES" sz="2000" dirty="0" smtClean="0">
                <a:solidFill>
                  <a:schemeClr val="tx2"/>
                </a:solidFill>
              </a:rPr>
              <a:t> (sólo lomo o filete).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2000" dirty="0" smtClean="0">
                <a:solidFill>
                  <a:schemeClr val="tx2"/>
                </a:solidFill>
              </a:rPr>
              <a:t>Huevo.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2000" dirty="0" smtClean="0">
                <a:solidFill>
                  <a:schemeClr val="tx2"/>
                </a:solidFill>
              </a:rPr>
              <a:t>Quesos descremados (panela, requesón descremado, quesillo bajo en grasa).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2000" dirty="0" smtClean="0">
                <a:solidFill>
                  <a:schemeClr val="tx2"/>
                </a:solidFill>
              </a:rPr>
              <a:t>Productos de soya (queso de soya, soya texturizada).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2000" dirty="0" smtClean="0">
                <a:solidFill>
                  <a:schemeClr val="tx2"/>
                </a:solidFill>
              </a:rPr>
              <a:t>Embutidos (salchichas y  jamones bajos en sodio y grasa).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s-ES" sz="20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s-ES_tradnl" sz="2000" dirty="0" smtClean="0">
                <a:solidFill>
                  <a:schemeClr val="tx2"/>
                </a:solidFill>
              </a:rPr>
              <a:t>	</a:t>
            </a:r>
            <a:r>
              <a:rPr lang="es-ES" sz="2000" dirty="0" smtClean="0">
                <a:solidFill>
                  <a:schemeClr val="tx2"/>
                </a:solidFill>
              </a:rPr>
              <a:t>LAS LECHES Y YOGURES, DESCREMADOS, SON UN GRUPO APARTE, CONTIENEN PROTEÍNAS Y SE RECOMIENDAN DESCREMADOS Y SIN AZÚCARES. </a:t>
            </a:r>
          </a:p>
        </p:txBody>
      </p:sp>
      <p:pic>
        <p:nvPicPr>
          <p:cNvPr id="20486" name="Picture 4" descr="72964232(1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094288"/>
            <a:ext cx="19431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6" descr="ANCIANO OLIENDO QUES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850" y="5241925"/>
            <a:ext cx="2663825" cy="130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49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49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  <p:bldP spid="4915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00038"/>
            <a:ext cx="8077200" cy="10064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s-ES" sz="4000" smtClean="0"/>
              <a:t>Requerimiento proteína</a:t>
            </a:r>
            <a:r>
              <a:rPr lang="es-ES" sz="4000" smtClean="0">
                <a:solidFill>
                  <a:schemeClr val="accent1"/>
                </a:solidFill>
              </a:rPr>
              <a:t/>
            </a:r>
            <a:br>
              <a:rPr lang="es-ES" sz="4000" smtClean="0">
                <a:solidFill>
                  <a:schemeClr val="accent1"/>
                </a:solidFill>
              </a:rPr>
            </a:br>
            <a:endParaRPr lang="es-ES" sz="4000" smtClean="0">
              <a:solidFill>
                <a:schemeClr val="accent1"/>
              </a:solidFill>
            </a:endParaRPr>
          </a:p>
        </p:txBody>
      </p:sp>
      <p:graphicFrame>
        <p:nvGraphicFramePr>
          <p:cNvPr id="31973" name="Group 229"/>
          <p:cNvGraphicFramePr>
            <a:graphicFrameLocks noGrp="1"/>
          </p:cNvGraphicFramePr>
          <p:nvPr>
            <p:ph type="tbl" idx="1"/>
          </p:nvPr>
        </p:nvGraphicFramePr>
        <p:xfrm>
          <a:off x="457200" y="1125538"/>
          <a:ext cx="8229600" cy="5504298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647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Quien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Gr./Kg. De peso/día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Adulto sedentario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0.8 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Adulto físicamente activo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1.0 g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59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Atleta de alto rendimiento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1.2-1.4 g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Adolescente en etapa de desarrollo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1.6-1.8 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Atleta adolescente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2.0 g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363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Máximo para atletas adultos en ciertas etapas especificas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Hasta 2 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1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260350"/>
            <a:ext cx="6400800" cy="65405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s-ES" smtClean="0"/>
              <a:t>Vitaminas y minerales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052513"/>
            <a:ext cx="8229600" cy="3606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s-ES" sz="2400" dirty="0" smtClean="0">
                <a:solidFill>
                  <a:schemeClr val="tx2"/>
                </a:solidFill>
              </a:rPr>
              <a:t>No aportan energía o calorías.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2400" dirty="0" smtClean="0">
                <a:solidFill>
                  <a:schemeClr val="tx2"/>
                </a:solidFill>
              </a:rPr>
              <a:t>Regulan procesos metabólicos del cuerpo.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2400" dirty="0" smtClean="0">
                <a:solidFill>
                  <a:schemeClr val="tx2"/>
                </a:solidFill>
              </a:rPr>
              <a:t>Importantes para: formar proteínas, mantenimiento de huesos, hidratación eficiente, mantenimiento adecuado del sistema inmunológico y ayuda en la reparación de tejidos.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2400" dirty="0" smtClean="0">
                <a:solidFill>
                  <a:schemeClr val="tx2"/>
                </a:solidFill>
              </a:rPr>
              <a:t>Se recomienda consumir alimentos altos en antioxidantes (colorido):frutas y verduras, cereales integrales , leguminosas y oleaginosas</a:t>
            </a:r>
            <a:r>
              <a:rPr lang="es-ES" sz="2800" dirty="0" smtClean="0">
                <a:solidFill>
                  <a:schemeClr val="tx2"/>
                </a:solidFill>
              </a:rPr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endParaRPr lang="es-ES" sz="2800" dirty="0" smtClean="0">
              <a:solidFill>
                <a:schemeClr val="tx2"/>
              </a:solidFill>
            </a:endParaRPr>
          </a:p>
        </p:txBody>
      </p:sp>
      <p:pic>
        <p:nvPicPr>
          <p:cNvPr id="43014" name="Picture 6" descr="ENSALADA Y ACEITE JUN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4437063"/>
            <a:ext cx="3278188" cy="219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5" name="Picture 7" descr="desayuno de cereales, frutas y semilla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550" y="4437063"/>
            <a:ext cx="3371850" cy="219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10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10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0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10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28" dur="20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31" dur="20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s-ES" sz="4000" smtClean="0"/>
              <a:t>Recomendaciones de alimentación saludable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4211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ES" sz="2400" dirty="0" smtClean="0">
                <a:solidFill>
                  <a:schemeClr val="tx2"/>
                </a:solidFill>
              </a:rPr>
              <a:t>Variedad y moderación (alimentos de origen animal y derivados).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2400" dirty="0" smtClean="0">
                <a:solidFill>
                  <a:schemeClr val="tx2"/>
                </a:solidFill>
              </a:rPr>
              <a:t>EVITAR FREIR ALIMENTOS Y REUTILIZAR LOS ACEITES.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2400" dirty="0" smtClean="0">
                <a:solidFill>
                  <a:schemeClr val="tx2"/>
                </a:solidFill>
              </a:rPr>
              <a:t>Reducir: grasas origen animal, sal, grasas hidrogenadas (contenidas en margarinas, mantecas, mantequillas y cremas), azúcar, alcohol y cafeína.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2400" dirty="0" smtClean="0">
                <a:solidFill>
                  <a:schemeClr val="tx2"/>
                </a:solidFill>
              </a:rPr>
              <a:t>Preferir cereales integrales y endulzados con miel (avena, cereales sin saborizantes ni azucares).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2400" dirty="0" smtClean="0">
                <a:solidFill>
                  <a:schemeClr val="tx2"/>
                </a:solidFill>
              </a:rPr>
              <a:t>Incrementar frutas y verduras (variedad y colorido).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s-ES" sz="24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10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10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" dur="10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" dur="10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10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mtClean="0"/>
              <a:t>Plato del bien comer</a:t>
            </a:r>
          </a:p>
        </p:txBody>
      </p:sp>
      <p:pic>
        <p:nvPicPr>
          <p:cNvPr id="35845" name="Picture 5" descr="pb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676400"/>
            <a:ext cx="6019800" cy="42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76250"/>
            <a:ext cx="4341813" cy="5184775"/>
          </a:xfrm>
        </p:spPr>
        <p:txBody>
          <a:bodyPr/>
          <a:lstStyle/>
          <a:p>
            <a:pPr eaLnBrk="1" hangingPunct="1">
              <a:defRPr/>
            </a:pPr>
            <a:r>
              <a:rPr lang="es-ES" sz="4800" smtClean="0"/>
              <a:t>La dieta correcta comienza aquí…….</a:t>
            </a:r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2987675" y="5805488"/>
            <a:ext cx="3251200" cy="676275"/>
          </a:xfrm>
        </p:spPr>
        <p:txBody>
          <a:bodyPr/>
          <a:lstStyle/>
          <a:p>
            <a:pPr eaLnBrk="1" hangingPunct="1">
              <a:defRPr/>
            </a:pPr>
            <a:r>
              <a:rPr lang="es-ES" sz="2800" smtClean="0">
                <a:solidFill>
                  <a:schemeClr val="tx2"/>
                </a:solidFill>
              </a:rPr>
              <a:t>Muchas gracias</a:t>
            </a:r>
          </a:p>
        </p:txBody>
      </p:sp>
      <p:pic>
        <p:nvPicPr>
          <p:cNvPr id="28676" name="Picture 8" descr="beb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787900" y="692150"/>
            <a:ext cx="3733800" cy="490061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09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Dieta correcta </a:t>
            </a:r>
            <a:r>
              <a:rPr lang="es-ES" dirty="0" smtClean="0">
                <a:solidFill>
                  <a:srgbClr val="CCECFF"/>
                </a:solidFill>
              </a:rPr>
              <a:t>	</a:t>
            </a:r>
            <a:endParaRPr lang="es-CL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9917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defRPr/>
            </a:pPr>
            <a:r>
              <a:rPr lang="es-ES" b="1" dirty="0">
                <a:solidFill>
                  <a:schemeClr val="tx1"/>
                </a:solidFill>
              </a:rPr>
              <a:t>Suficiente: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sz="3000" dirty="0">
                <a:solidFill>
                  <a:schemeClr val="tx1"/>
                </a:solidFill>
              </a:rPr>
              <a:t>la dieta debe cubrir las necesidades de energía</a:t>
            </a:r>
          </a:p>
          <a:p>
            <a:pPr>
              <a:lnSpc>
                <a:spcPct val="80000"/>
              </a:lnSpc>
              <a:defRPr/>
            </a:pPr>
            <a:r>
              <a:rPr lang="es-ES" b="1" dirty="0">
                <a:solidFill>
                  <a:schemeClr val="tx1"/>
                </a:solidFill>
              </a:rPr>
              <a:t>Completa</a:t>
            </a:r>
            <a:r>
              <a:rPr lang="es-ES" dirty="0">
                <a:solidFill>
                  <a:schemeClr val="tx1"/>
                </a:solidFill>
              </a:rPr>
              <a:t>: </a:t>
            </a:r>
            <a:r>
              <a:rPr lang="es-ES" sz="3000" dirty="0">
                <a:solidFill>
                  <a:schemeClr val="tx1"/>
                </a:solidFill>
              </a:rPr>
              <a:t>que incluya por lo menos un alimento de cada grupo en cada comida</a:t>
            </a:r>
          </a:p>
          <a:p>
            <a:pPr>
              <a:lnSpc>
                <a:spcPct val="80000"/>
              </a:lnSpc>
              <a:defRPr/>
            </a:pPr>
            <a:r>
              <a:rPr lang="es-ES" b="1" dirty="0">
                <a:solidFill>
                  <a:schemeClr val="tx1"/>
                </a:solidFill>
              </a:rPr>
              <a:t>Equilibrada</a:t>
            </a:r>
            <a:r>
              <a:rPr lang="es-ES" dirty="0">
                <a:solidFill>
                  <a:schemeClr val="tx1"/>
                </a:solidFill>
              </a:rPr>
              <a:t>: </a:t>
            </a:r>
            <a:r>
              <a:rPr lang="es-ES" sz="3000" dirty="0">
                <a:solidFill>
                  <a:schemeClr val="tx1"/>
                </a:solidFill>
              </a:rPr>
              <a:t>guardar la proporción adecuada de nutrimentos </a:t>
            </a:r>
          </a:p>
          <a:p>
            <a:pPr>
              <a:lnSpc>
                <a:spcPct val="80000"/>
              </a:lnSpc>
              <a:defRPr/>
            </a:pPr>
            <a:r>
              <a:rPr lang="es-ES" b="1" dirty="0">
                <a:solidFill>
                  <a:schemeClr val="tx1"/>
                </a:solidFill>
              </a:rPr>
              <a:t>Variada</a:t>
            </a:r>
            <a:r>
              <a:rPr lang="es-ES" dirty="0">
                <a:solidFill>
                  <a:schemeClr val="tx1"/>
                </a:solidFill>
              </a:rPr>
              <a:t>: </a:t>
            </a:r>
            <a:r>
              <a:rPr lang="es-ES" sz="3000" dirty="0">
                <a:solidFill>
                  <a:schemeClr val="tx1"/>
                </a:solidFill>
              </a:rPr>
              <a:t>dentro de un grupo variar los alimentos tanto en tipo como en forma de preparación. Esto ayudará a complementar un alimento con otro. Combinar colores y texturas.</a:t>
            </a:r>
          </a:p>
          <a:p>
            <a:pPr>
              <a:lnSpc>
                <a:spcPct val="80000"/>
              </a:lnSpc>
              <a:defRPr/>
            </a:pPr>
            <a:r>
              <a:rPr lang="es-ES" b="1" dirty="0">
                <a:solidFill>
                  <a:schemeClr val="tx1"/>
                </a:solidFill>
              </a:rPr>
              <a:t>Inocua</a:t>
            </a:r>
            <a:r>
              <a:rPr lang="es-ES" dirty="0">
                <a:solidFill>
                  <a:schemeClr val="tx1"/>
                </a:solidFill>
              </a:rPr>
              <a:t>: </a:t>
            </a:r>
            <a:r>
              <a:rPr lang="es-ES" sz="3000" dirty="0">
                <a:solidFill>
                  <a:schemeClr val="tx1"/>
                </a:solidFill>
              </a:rPr>
              <a:t>platillos preparados sin contaminantes biológicos, químicos o físicos. Para ello debemos de seleccionar productos de buena apariencia preparados de manera higiénica.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accent2">
                    <a:lumMod val="50000"/>
                  </a:schemeClr>
                </a:solidFill>
              </a:rPr>
              <a:t>NUTRICIÓN</a:t>
            </a:r>
            <a:endParaRPr lang="es-CL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916832"/>
            <a:ext cx="8686800" cy="4032449"/>
          </a:xfrm>
        </p:spPr>
        <p:txBody>
          <a:bodyPr/>
          <a:lstStyle/>
          <a:p>
            <a:pPr algn="ctr">
              <a:buNone/>
              <a:defRPr/>
            </a:pPr>
            <a:r>
              <a:rPr lang="es-ES" dirty="0">
                <a:solidFill>
                  <a:schemeClr val="accent2">
                    <a:lumMod val="50000"/>
                  </a:schemeClr>
                </a:solidFill>
              </a:rPr>
              <a:t>ES EL CONJUNTO DE PROCESOS MEDIANTE LOS CUALES NUESTRO ORGANISMO RECIBE Y UTILIZA SUSTANCIAS EN LOS ALIMENTOS NECESARIOS PARA EL MANTENIMIENTO DE SUS FUNCIONES, PARA EL CRECIMIENTO Y RENOVACIÓN DE SUS ESTRUCTURAS.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950" name="Group 374"/>
          <p:cNvGraphicFramePr>
            <a:graphicFrameLocks noGrp="1"/>
          </p:cNvGraphicFramePr>
          <p:nvPr>
            <p:ph sz="half" idx="1"/>
          </p:nvPr>
        </p:nvGraphicFramePr>
        <p:xfrm>
          <a:off x="457200" y="1557338"/>
          <a:ext cx="3926236" cy="4786313"/>
        </p:xfrm>
        <a:graphic>
          <a:graphicData uri="http://schemas.openxmlformats.org/drawingml/2006/table">
            <a:tbl>
              <a:tblPr/>
              <a:tblGrid>
                <a:gridCol w="1626172"/>
                <a:gridCol w="2300064"/>
              </a:tblGrid>
              <a:tr h="739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Proveer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Fluidos y nutrientes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6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Maximiza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Reservas de energía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Promover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Desempeño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Facilitar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Digestión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Reducir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Fatiga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6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Mejora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Composición corporal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Acelerar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Recuperación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8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Ayudar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Desarrollo muscular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4853" name="Group 277"/>
          <p:cNvGraphicFramePr>
            <a:graphicFrameLocks noGrp="1"/>
          </p:cNvGraphicFramePr>
          <p:nvPr>
            <p:ph sz="half" idx="2"/>
          </p:nvPr>
        </p:nvGraphicFramePr>
        <p:xfrm>
          <a:off x="4643438" y="1557338"/>
          <a:ext cx="4038600" cy="4781551"/>
        </p:xfrm>
        <a:graphic>
          <a:graphicData uri="http://schemas.openxmlformats.org/drawingml/2006/table">
            <a:tbl>
              <a:tblPr/>
              <a:tblGrid>
                <a:gridCol w="2019300"/>
                <a:gridCol w="2019300"/>
              </a:tblGrid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CHOS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Vitaminas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Grasas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Minerales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6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Proteínas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Agua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784" name="Text Box 208"/>
          <p:cNvSpPr txBox="1">
            <a:spLocks noChangeArrowheads="1"/>
          </p:cNvSpPr>
          <p:nvPr/>
        </p:nvSpPr>
        <p:spPr bwMode="auto">
          <a:xfrm>
            <a:off x="468313" y="188913"/>
            <a:ext cx="403225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800" dirty="0">
                <a:latin typeface="Arial" charset="0"/>
              </a:rPr>
              <a:t>Objetivos generales UNA  DIETA CORRECTA</a:t>
            </a:r>
            <a:r>
              <a:rPr lang="es-ES" sz="2800" dirty="0">
                <a:solidFill>
                  <a:schemeClr val="accent1"/>
                </a:solidFill>
                <a:latin typeface="Arial" charset="0"/>
              </a:rPr>
              <a:t> </a:t>
            </a:r>
          </a:p>
        </p:txBody>
      </p:sp>
      <p:sp>
        <p:nvSpPr>
          <p:cNvPr id="24835" name="Text Box 259"/>
          <p:cNvSpPr txBox="1">
            <a:spLocks noChangeArrowheads="1"/>
          </p:cNvSpPr>
          <p:nvPr/>
        </p:nvSpPr>
        <p:spPr bwMode="auto">
          <a:xfrm>
            <a:off x="4643438" y="333375"/>
            <a:ext cx="40322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Los 6 nutrimentos principales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4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24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24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24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4" grpId="0" autoUpdateAnimBg="0"/>
      <p:bldP spid="2483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s-ES" sz="4000" smtClean="0"/>
              <a:t>Carbohidratos</a:t>
            </a:r>
            <a:br>
              <a:rPr lang="es-ES" sz="4000" smtClean="0"/>
            </a:br>
            <a:r>
              <a:rPr lang="es-ES" sz="4000" smtClean="0"/>
              <a:t>(hidratos de carbono)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447800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s-ES" smtClean="0">
                <a:solidFill>
                  <a:schemeClr val="tx2"/>
                </a:solidFill>
              </a:rPr>
              <a:t>Función: Energía </a:t>
            </a:r>
          </a:p>
          <a:p>
            <a:pPr eaLnBrk="1" hangingPunct="1">
              <a:defRPr/>
            </a:pPr>
            <a:r>
              <a:rPr lang="es-ES" smtClean="0">
                <a:solidFill>
                  <a:schemeClr val="tx2"/>
                </a:solidFill>
              </a:rPr>
              <a:t>4 calorías por gramo	</a:t>
            </a:r>
            <a:r>
              <a:rPr lang="es-MX" smtClean="0">
                <a:solidFill>
                  <a:schemeClr val="tx2"/>
                </a:solidFill>
              </a:rPr>
              <a:t> </a:t>
            </a:r>
            <a:endParaRPr lang="es-ES" smtClean="0">
              <a:solidFill>
                <a:schemeClr val="tx2"/>
              </a:solidFill>
            </a:endParaRPr>
          </a:p>
          <a:p>
            <a:pPr eaLnBrk="1" hangingPunct="1">
              <a:defRPr/>
            </a:pPr>
            <a:r>
              <a:rPr lang="es-ES" smtClean="0">
                <a:solidFill>
                  <a:schemeClr val="tx2"/>
                </a:solidFill>
              </a:rPr>
              <a:t>Regula: glucosa sanguínea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s-ES" smtClean="0">
                <a:solidFill>
                  <a:schemeClr val="tx2"/>
                </a:solidFill>
              </a:rPr>
              <a:t>   (glucógeno hepático y muscular)</a:t>
            </a:r>
          </a:p>
          <a:p>
            <a:pPr eaLnBrk="1" hangingPunct="1">
              <a:defRPr/>
            </a:pPr>
            <a:r>
              <a:rPr lang="es-ES" smtClean="0">
                <a:solidFill>
                  <a:schemeClr val="tx2"/>
                </a:solidFill>
              </a:rPr>
              <a:t>Fuente principal de energía para ejercicio aeróbico prolongado e intenso.</a:t>
            </a:r>
          </a:p>
          <a:p>
            <a:pPr eaLnBrk="1" hangingPunct="1">
              <a:defRPr/>
            </a:pPr>
            <a:r>
              <a:rPr lang="es-ES" smtClean="0">
                <a:solidFill>
                  <a:schemeClr val="tx2"/>
                </a:solidFill>
              </a:rPr>
              <a:t>Predomina como fuente de energía en ejercicio &gt;65% VO2.max.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5" name="Picture 5" descr="carbohidratosimag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375" y="4581525"/>
            <a:ext cx="2438400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s-ES" sz="4000" smtClean="0"/>
              <a:t>FUENTES PRINCIPALES DE CARBOHIDRATOS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435975" cy="4525963"/>
          </a:xfrm>
        </p:spPr>
        <p:txBody>
          <a:bodyPr/>
          <a:lstStyle/>
          <a:p>
            <a:pPr eaLnBrk="1" hangingPunct="1">
              <a:defRPr/>
            </a:pPr>
            <a:r>
              <a:rPr lang="es-ES" sz="2800" smtClean="0">
                <a:solidFill>
                  <a:schemeClr val="tx2"/>
                </a:solidFill>
              </a:rPr>
              <a:t>Cereales, panes, papas</a:t>
            </a:r>
            <a:r>
              <a:rPr lang="es-ES_tradnl" sz="2800" smtClean="0">
                <a:solidFill>
                  <a:schemeClr val="tx2"/>
                </a:solidFill>
              </a:rPr>
              <a:t>,</a:t>
            </a:r>
            <a:r>
              <a:rPr lang="es-ES" sz="2800" smtClean="0">
                <a:solidFill>
                  <a:schemeClr val="tx2"/>
                </a:solidFill>
              </a:rPr>
              <a:t> etc.</a:t>
            </a:r>
          </a:p>
          <a:p>
            <a:pPr eaLnBrk="1" hangingPunct="1">
              <a:defRPr/>
            </a:pPr>
            <a:r>
              <a:rPr lang="es-ES" sz="2800" smtClean="0">
                <a:solidFill>
                  <a:schemeClr val="tx2"/>
                </a:solidFill>
              </a:rPr>
              <a:t>Legumbres (</a:t>
            </a:r>
            <a:r>
              <a:rPr lang="es-ES_tradnl" sz="2800" smtClean="0">
                <a:solidFill>
                  <a:schemeClr val="tx2"/>
                </a:solidFill>
              </a:rPr>
              <a:t>porotos</a:t>
            </a:r>
            <a:r>
              <a:rPr lang="es-ES" sz="2800" smtClean="0">
                <a:solidFill>
                  <a:schemeClr val="tx2"/>
                </a:solidFill>
              </a:rPr>
              <a:t>, </a:t>
            </a:r>
            <a:r>
              <a:rPr lang="es-ES_tradnl" sz="2800" smtClean="0">
                <a:solidFill>
                  <a:schemeClr val="tx2"/>
                </a:solidFill>
              </a:rPr>
              <a:t>lentejas, </a:t>
            </a:r>
            <a:r>
              <a:rPr lang="es-ES" sz="2800" smtClean="0">
                <a:solidFill>
                  <a:schemeClr val="tx2"/>
                </a:solidFill>
              </a:rPr>
              <a:t>garbanzos, etc.)</a:t>
            </a:r>
          </a:p>
          <a:p>
            <a:pPr eaLnBrk="1" hangingPunct="1">
              <a:defRPr/>
            </a:pPr>
            <a:r>
              <a:rPr lang="es-ES" sz="2800" smtClean="0">
                <a:solidFill>
                  <a:schemeClr val="tx2"/>
                </a:solidFill>
              </a:rPr>
              <a:t>Frutas y en poca cantidad algunas verduras.</a:t>
            </a:r>
          </a:p>
          <a:p>
            <a:pPr eaLnBrk="1" hangingPunct="1">
              <a:defRPr/>
            </a:pPr>
            <a:r>
              <a:rPr lang="es-ES" sz="2800" smtClean="0">
                <a:solidFill>
                  <a:schemeClr val="tx2"/>
                </a:solidFill>
              </a:rPr>
              <a:t>Dulces y azúcares.</a:t>
            </a:r>
            <a:r>
              <a:rPr lang="es-MX" sz="2800" smtClean="0">
                <a:solidFill>
                  <a:schemeClr val="accent1"/>
                </a:solidFill>
              </a:rPr>
              <a:t> </a:t>
            </a:r>
            <a:endParaRPr lang="es-ES" sz="2800" smtClean="0">
              <a:solidFill>
                <a:schemeClr val="accent1"/>
              </a:solidFill>
            </a:endParaRPr>
          </a:p>
        </p:txBody>
      </p:sp>
      <p:pic>
        <p:nvPicPr>
          <p:cNvPr id="46091" name="Picture 11" descr="logo_5aldia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55650" y="4581525"/>
            <a:ext cx="1874838" cy="2062163"/>
          </a:xfrm>
          <a:noFill/>
        </p:spPr>
      </p:pic>
      <p:pic>
        <p:nvPicPr>
          <p:cNvPr id="46090" name="Picture 10" descr="200498667-002(1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688" y="4076700"/>
            <a:ext cx="2303462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6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6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6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6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600"/>
                            </p:stCondLst>
                            <p:childTnLst>
                              <p:par>
                                <p:cTn id="43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600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600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8163" y="234950"/>
            <a:ext cx="8077200" cy="10064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s-MX" sz="4000" smtClean="0">
                <a:solidFill>
                  <a:schemeClr val="accent1"/>
                </a:solidFill>
              </a:rPr>
              <a:t> </a:t>
            </a:r>
            <a:r>
              <a:rPr lang="es-ES" sz="4000" smtClean="0"/>
              <a:t>Grasas</a:t>
            </a:r>
            <a:br>
              <a:rPr lang="es-ES" sz="4000" smtClean="0"/>
            </a:br>
            <a:r>
              <a:rPr lang="es-ES" sz="4000" smtClean="0"/>
              <a:t>(Ácidos Grasos o Lípidos)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764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ES" sz="2800" smtClean="0">
                <a:solidFill>
                  <a:schemeClr val="tx2"/>
                </a:solidFill>
              </a:rPr>
              <a:t>Regula temperatura del cuerpo y protege órganos. Esencial para la absorción de vitaminas liposolubles.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2800" smtClean="0">
                <a:solidFill>
                  <a:schemeClr val="tx2"/>
                </a:solidFill>
              </a:rPr>
              <a:t>Forma  más concentrada de energía: 9 Kcal/g o ml. Recomendación: 1g/Kg./día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2800" smtClean="0">
                <a:solidFill>
                  <a:schemeClr val="tx2"/>
                </a:solidFill>
              </a:rPr>
              <a:t>Cada vez tienen mayor importancia para la salud el consumo de ac. grasos polinsaturados (aceites: girasol, oliva, canola, maíz y pescado)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2800" smtClean="0">
                <a:solidFill>
                  <a:schemeClr val="tx2"/>
                </a:solidFill>
              </a:rPr>
              <a:t>Fuente de energía en reposo y en ejercicio de baja intensidad (25-65% VO2 máx..)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1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10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6" dur="10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4" name="Picture 6" descr="sésamo%20o%20ajonjolí%20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0"/>
            <a:ext cx="4500562" cy="321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57338"/>
            <a:ext cx="5076825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s-ES" sz="4000" smtClean="0"/>
              <a:t>EJEMPLOS DE ACEITES Y GRASAS SALUDABLES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3938588" y="3213100"/>
            <a:ext cx="5205412" cy="4381500"/>
          </a:xfrm>
        </p:spPr>
        <p:txBody>
          <a:bodyPr/>
          <a:lstStyle/>
          <a:p>
            <a:pPr eaLnBrk="1" hangingPunct="1">
              <a:defRPr/>
            </a:pPr>
            <a:r>
              <a:rPr lang="es-ES" smtClean="0">
                <a:solidFill>
                  <a:schemeClr val="tx2"/>
                </a:solidFill>
              </a:rPr>
              <a:t>Aceites vegetales, oliva, maíz, cánola, soya, girasol, uva, de semillas, etc.</a:t>
            </a:r>
          </a:p>
          <a:p>
            <a:pPr eaLnBrk="1" hangingPunct="1">
              <a:defRPr/>
            </a:pPr>
            <a:r>
              <a:rPr lang="es-ES_tradnl" smtClean="0">
                <a:solidFill>
                  <a:schemeClr val="tx2"/>
                </a:solidFill>
              </a:rPr>
              <a:t>N</a:t>
            </a:r>
            <a:r>
              <a:rPr lang="es-ES" smtClean="0">
                <a:solidFill>
                  <a:schemeClr val="tx2"/>
                </a:solidFill>
              </a:rPr>
              <a:t>ueces, semillas de girasol, almendras, </a:t>
            </a:r>
            <a:r>
              <a:rPr lang="es-ES_tradnl" smtClean="0">
                <a:solidFill>
                  <a:schemeClr val="tx2"/>
                </a:solidFill>
              </a:rPr>
              <a:t>paltas</a:t>
            </a:r>
            <a:r>
              <a:rPr lang="es-ES" smtClean="0">
                <a:solidFill>
                  <a:schemeClr val="tx2"/>
                </a:solidFill>
              </a:rPr>
              <a:t> naturales, etc.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s-MX" smtClean="0">
                <a:solidFill>
                  <a:schemeClr val="accent1"/>
                </a:solidFill>
              </a:rPr>
              <a:t> </a:t>
            </a:r>
            <a:endParaRPr lang="es-ES" smtClean="0">
              <a:solidFill>
                <a:schemeClr val="accent1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s-ES" smtClean="0">
              <a:solidFill>
                <a:schemeClr val="accent1"/>
              </a:solidFill>
            </a:endParaRPr>
          </a:p>
        </p:txBody>
      </p:sp>
      <p:pic>
        <p:nvPicPr>
          <p:cNvPr id="48132" name="Picture 4" descr="ACEITE OLIV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429000"/>
            <a:ext cx="385127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6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mtClean="0"/>
              <a:t>Proteínas (aminoácidos 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mtClean="0">
                <a:solidFill>
                  <a:schemeClr val="tx2"/>
                </a:solidFill>
              </a:rPr>
              <a:t>Función: construcción y reparación de tejidos.</a:t>
            </a:r>
          </a:p>
          <a:p>
            <a:pPr eaLnBrk="1" hangingPunct="1">
              <a:defRPr/>
            </a:pPr>
            <a:r>
              <a:rPr lang="es-ES" smtClean="0">
                <a:solidFill>
                  <a:schemeClr val="tx2"/>
                </a:solidFill>
              </a:rPr>
              <a:t>Son aminoácidos ( cadena de aminoácidos forman una proteína )</a:t>
            </a:r>
          </a:p>
          <a:p>
            <a:pPr eaLnBrk="1" hangingPunct="1">
              <a:defRPr/>
            </a:pPr>
            <a:r>
              <a:rPr lang="es-ES" smtClean="0">
                <a:solidFill>
                  <a:schemeClr val="tx2"/>
                </a:solidFill>
              </a:rPr>
              <a:t>4 calorías por gramo</a:t>
            </a:r>
          </a:p>
          <a:p>
            <a:pPr eaLnBrk="1" hangingPunct="1">
              <a:defRPr/>
            </a:pPr>
            <a:r>
              <a:rPr lang="es-ES" smtClean="0">
                <a:solidFill>
                  <a:schemeClr val="tx2"/>
                </a:solidFill>
              </a:rPr>
              <a:t>Proporciona mínima cantidad de energía durante el ejercicio de resistencia.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s-ES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50</TotalTime>
  <Words>632</Words>
  <Application>Microsoft Office PowerPoint</Application>
  <PresentationFormat>Presentación en pantalla (4:3)</PresentationFormat>
  <Paragraphs>99</Paragraphs>
  <Slides>15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Viajes</vt:lpstr>
      <vt:lpstr>DIETA CORRECTA</vt:lpstr>
      <vt:lpstr>Dieta correcta  </vt:lpstr>
      <vt:lpstr>NUTRICIÓN</vt:lpstr>
      <vt:lpstr>Diapositiva 4</vt:lpstr>
      <vt:lpstr>Carbohidratos (hidratos de carbono)</vt:lpstr>
      <vt:lpstr>FUENTES PRINCIPALES DE CARBOHIDRATOS</vt:lpstr>
      <vt:lpstr> Grasas (Ácidos Grasos o Lípidos)</vt:lpstr>
      <vt:lpstr>EJEMPLOS DE ACEITES Y GRASAS SALUDABLES</vt:lpstr>
      <vt:lpstr>Proteínas (aminoácidos )</vt:lpstr>
      <vt:lpstr> Proteínas bajas en grasas saturadas</vt:lpstr>
      <vt:lpstr>Requerimiento proteína </vt:lpstr>
      <vt:lpstr>Vitaminas y minerales</vt:lpstr>
      <vt:lpstr>Recomendaciones de alimentación saludable</vt:lpstr>
      <vt:lpstr>Plato del bien comer</vt:lpstr>
      <vt:lpstr>La dieta correcta comienza aquí…….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Spike</dc:creator>
  <cp:lastModifiedBy>Spike</cp:lastModifiedBy>
  <cp:revision>6</cp:revision>
  <dcterms:created xsi:type="dcterms:W3CDTF">2011-05-06T01:28:00Z</dcterms:created>
  <dcterms:modified xsi:type="dcterms:W3CDTF">2011-05-06T20:07:39Z</dcterms:modified>
</cp:coreProperties>
</file>